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70" r:id="rId13"/>
    <p:sldId id="274" r:id="rId14"/>
    <p:sldId id="275" r:id="rId15"/>
    <p:sldId id="307" r:id="rId16"/>
    <p:sldId id="276" r:id="rId17"/>
    <p:sldId id="277" r:id="rId18"/>
    <p:sldId id="278" r:id="rId19"/>
    <p:sldId id="279" r:id="rId20"/>
    <p:sldId id="280" r:id="rId21"/>
    <p:sldId id="281" r:id="rId22"/>
    <p:sldId id="283" r:id="rId23"/>
    <p:sldId id="284" r:id="rId24"/>
    <p:sldId id="285" r:id="rId25"/>
    <p:sldId id="286" r:id="rId26"/>
    <p:sldId id="287" r:id="rId27"/>
    <p:sldId id="289" r:id="rId28"/>
    <p:sldId id="290" r:id="rId29"/>
    <p:sldId id="291" r:id="rId30"/>
    <p:sldId id="292" r:id="rId31"/>
    <p:sldId id="293" r:id="rId32"/>
    <p:sldId id="294" r:id="rId33"/>
    <p:sldId id="295" r:id="rId34"/>
    <p:sldId id="296" r:id="rId35"/>
    <p:sldId id="297" r:id="rId36"/>
    <p:sldId id="299" r:id="rId37"/>
    <p:sldId id="300" r:id="rId38"/>
    <p:sldId id="301" r:id="rId39"/>
    <p:sldId id="303" r:id="rId40"/>
    <p:sldId id="302" r:id="rId41"/>
    <p:sldId id="30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27F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FDD183-9EDB-45CE-A90F-F99A4157CD52}"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BC7EA-F98C-4CFA-83AE-8D01FC0DFF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FDD183-9EDB-45CE-A90F-F99A4157CD52}"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BC7EA-F98C-4CFA-83AE-8D01FC0DFF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FDD183-9EDB-45CE-A90F-F99A4157CD52}"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BC7EA-F98C-4CFA-83AE-8D01FC0DFF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FDD183-9EDB-45CE-A90F-F99A4157CD52}"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BC7EA-F98C-4CFA-83AE-8D01FC0DFF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FDD183-9EDB-45CE-A90F-F99A4157CD52}"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BC7EA-F98C-4CFA-83AE-8D01FC0DFFB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FDD183-9EDB-45CE-A90F-F99A4157CD52}" type="datetimeFigureOut">
              <a:rPr lang="en-US" smtClean="0"/>
              <a:pPr/>
              <a:t>8/21/2013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BC7EA-F98C-4CFA-83AE-8D01FC0DFF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FDD183-9EDB-45CE-A90F-F99A4157CD52}" type="datetimeFigureOut">
              <a:rPr lang="en-US" smtClean="0"/>
              <a:pPr/>
              <a:t>8/21/2013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EBC7EA-F98C-4CFA-83AE-8D01FC0DFF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FDD183-9EDB-45CE-A90F-F99A4157CD52}" type="datetimeFigureOut">
              <a:rPr lang="en-US" smtClean="0"/>
              <a:pPr/>
              <a:t>8/21/2013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EBC7EA-F98C-4CFA-83AE-8D01FC0DFF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DD183-9EDB-45CE-A90F-F99A4157CD52}" type="datetimeFigureOut">
              <a:rPr lang="en-US" smtClean="0"/>
              <a:pPr/>
              <a:t>8/21/2013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EBC7EA-F98C-4CFA-83AE-8D01FC0DFF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FDD183-9EDB-45CE-A90F-F99A4157CD52}" type="datetimeFigureOut">
              <a:rPr lang="en-US" smtClean="0"/>
              <a:pPr/>
              <a:t>8/21/2013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BC7EA-F98C-4CFA-83AE-8D01FC0DFF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FDD183-9EDB-45CE-A90F-F99A4157CD52}" type="datetimeFigureOut">
              <a:rPr lang="en-US" smtClean="0"/>
              <a:pPr/>
              <a:t>8/21/2013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BC7EA-F98C-4CFA-83AE-8D01FC0DFF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DD183-9EDB-45CE-A90F-F99A4157CD52}" type="datetimeFigureOut">
              <a:rPr lang="en-US" smtClean="0"/>
              <a:pPr/>
              <a:t>8/21/2013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EBC7EA-F98C-4CFA-83AE-8D01FC0DFF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Idiopathic" TargetMode="External"/><Relationship Id="rId2" Type="http://schemas.openxmlformats.org/officeDocument/2006/relationships/hyperlink" Target="http://en.wikipedia.org/wiki/Ganglio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medcyclopaedia.com/Home/library/glossaries/congenital.aspx" TargetMode="External"/><Relationship Id="rId2" Type="http://schemas.openxmlformats.org/officeDocument/2006/relationships/hyperlink" Target="http://www.medcyclopaedia.com/library/topics/volume_iii_1/l/leprosy.aspx" TargetMode="External"/><Relationship Id="rId1" Type="http://schemas.openxmlformats.org/officeDocument/2006/relationships/slideLayout" Target="../slideLayouts/slideLayout2.xml"/><Relationship Id="rId4" Type="http://schemas.openxmlformats.org/officeDocument/2006/relationships/hyperlink" Target="http://www.medcyclopaedia.com/library/topics/volume_iii_1/s/syphilis.asp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3200400"/>
          </a:xfrm>
        </p:spPr>
        <p:txBody>
          <a:bodyPr>
            <a:normAutofit fontScale="90000"/>
          </a:bodyPr>
          <a:lstStyle/>
          <a:p>
            <a:r>
              <a:rPr lang="en-US" b="1" dirty="0">
                <a:solidFill>
                  <a:srgbClr val="FF0000"/>
                </a:solidFill>
              </a:rPr>
              <a:t>SPORTS HOMEOPATHY:</a:t>
            </a:r>
            <a:r>
              <a:rPr lang="en-US" dirty="0">
                <a:solidFill>
                  <a:srgbClr val="FF0000"/>
                </a:solidFill>
              </a:rPr>
              <a:t/>
            </a:r>
            <a:br>
              <a:rPr lang="en-US" dirty="0">
                <a:solidFill>
                  <a:srgbClr val="FF0000"/>
                </a:solidFill>
              </a:rPr>
            </a:br>
            <a:r>
              <a:rPr lang="en-US" dirty="0" smtClean="0">
                <a:solidFill>
                  <a:srgbClr val="FF0000"/>
                </a:solidFill>
              </a:rPr>
              <a:t>ITS CONCEPT AND USE IN THE MANAGEMENT OF</a:t>
            </a:r>
            <a:r>
              <a:rPr lang="en-US" dirty="0" smtClean="0">
                <a:solidFill>
                  <a:srgbClr val="FF0000"/>
                </a:solidFill>
              </a:rPr>
              <a:t> </a:t>
            </a:r>
            <a:r>
              <a:rPr lang="en-US" dirty="0">
                <a:solidFill>
                  <a:srgbClr val="FF0000"/>
                </a:solidFill>
              </a:rPr>
              <a:t>SPORT INJURIES</a:t>
            </a:r>
            <a:r>
              <a:rPr lang="en-US" dirty="0"/>
              <a:t/>
            </a:r>
            <a:br>
              <a:rPr lang="en-US" dirty="0"/>
            </a:br>
            <a:endParaRPr lang="en-US" dirty="0"/>
          </a:p>
        </p:txBody>
      </p:sp>
      <p:sp>
        <p:nvSpPr>
          <p:cNvPr id="3" name="Subtitle 2"/>
          <p:cNvSpPr>
            <a:spLocks noGrp="1"/>
          </p:cNvSpPr>
          <p:nvPr>
            <p:ph type="subTitle" idx="1"/>
          </p:nvPr>
        </p:nvSpPr>
        <p:spPr>
          <a:xfrm>
            <a:off x="838200" y="3886200"/>
            <a:ext cx="5181600" cy="1752600"/>
          </a:xfrm>
        </p:spPr>
        <p:txBody>
          <a:bodyPr>
            <a:normAutofit fontScale="70000" lnSpcReduction="20000"/>
          </a:bodyPr>
          <a:lstStyle/>
          <a:p>
            <a:r>
              <a:rPr lang="en-US" dirty="0">
                <a:solidFill>
                  <a:srgbClr val="C00000"/>
                </a:solidFill>
              </a:rPr>
              <a:t>By</a:t>
            </a:r>
          </a:p>
          <a:p>
            <a:r>
              <a:rPr lang="en-US" b="1" dirty="0">
                <a:solidFill>
                  <a:srgbClr val="C00000"/>
                </a:solidFill>
              </a:rPr>
              <a:t>Dr. Ajay Kumar</a:t>
            </a:r>
            <a:endParaRPr lang="en-US" dirty="0">
              <a:solidFill>
                <a:srgbClr val="C00000"/>
              </a:solidFill>
            </a:endParaRPr>
          </a:p>
          <a:p>
            <a:r>
              <a:rPr lang="en-US" b="1" dirty="0">
                <a:solidFill>
                  <a:srgbClr val="C00000"/>
                </a:solidFill>
              </a:rPr>
              <a:t>Professor</a:t>
            </a:r>
            <a:endParaRPr lang="en-US" dirty="0">
              <a:solidFill>
                <a:srgbClr val="C00000"/>
              </a:solidFill>
            </a:endParaRPr>
          </a:p>
          <a:p>
            <a:r>
              <a:rPr lang="en-US" b="1" dirty="0">
                <a:solidFill>
                  <a:srgbClr val="C00000"/>
                </a:solidFill>
              </a:rPr>
              <a:t>School of Physical Education</a:t>
            </a:r>
            <a:endParaRPr lang="en-US" dirty="0">
              <a:solidFill>
                <a:srgbClr val="C00000"/>
              </a:solidFill>
            </a:endParaRPr>
          </a:p>
          <a:p>
            <a:r>
              <a:rPr lang="en-US" b="1" dirty="0">
                <a:solidFill>
                  <a:srgbClr val="C00000"/>
                </a:solidFill>
              </a:rPr>
              <a:t>Devi </a:t>
            </a:r>
            <a:r>
              <a:rPr lang="en-US" b="1" dirty="0" err="1">
                <a:solidFill>
                  <a:srgbClr val="C00000"/>
                </a:solidFill>
              </a:rPr>
              <a:t>Ahilya</a:t>
            </a:r>
            <a:r>
              <a:rPr lang="en-US" b="1" dirty="0">
                <a:solidFill>
                  <a:srgbClr val="C00000"/>
                </a:solidFill>
              </a:rPr>
              <a:t> </a:t>
            </a:r>
            <a:r>
              <a:rPr lang="en-US" b="1" dirty="0" err="1">
                <a:solidFill>
                  <a:srgbClr val="C00000"/>
                </a:solidFill>
              </a:rPr>
              <a:t>Vishwavidyalaya</a:t>
            </a:r>
            <a:r>
              <a:rPr lang="en-US" b="1" dirty="0">
                <a:solidFill>
                  <a:srgbClr val="C00000"/>
                </a:solidFill>
              </a:rPr>
              <a:t>, Indore</a:t>
            </a:r>
            <a:endParaRPr lang="en-US" dirty="0">
              <a:solidFill>
                <a:srgbClr val="C00000"/>
              </a:solidFill>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
            </a:r>
            <a:br>
              <a:rPr lang="en-US" dirty="0" smtClean="0">
                <a:solidFill>
                  <a:srgbClr val="FF0000"/>
                </a:solidFill>
              </a:rPr>
            </a:br>
            <a:r>
              <a:rPr lang="en-US" dirty="0" smtClean="0">
                <a:solidFill>
                  <a:srgbClr val="FF0000"/>
                </a:solidFill>
              </a:rPr>
              <a:t>The Law of the Minimum Dose</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sz="2200" dirty="0" smtClean="0"/>
              <a:t>Homeopathic </a:t>
            </a:r>
            <a:r>
              <a:rPr lang="en-US" sz="2200" dirty="0"/>
              <a:t>medicines commonly fall far below the threshold of </a:t>
            </a:r>
            <a:r>
              <a:rPr lang="en-US" sz="2200" u="sng" dirty="0"/>
              <a:t>predicted</a:t>
            </a:r>
            <a:r>
              <a:rPr lang="en-US" sz="2200" dirty="0"/>
              <a:t> biological and chemical activity due to the minute chemical doses employed</a:t>
            </a:r>
            <a:r>
              <a:rPr lang="en-US" sz="2200" dirty="0" smtClean="0"/>
              <a:t>.</a:t>
            </a:r>
          </a:p>
          <a:p>
            <a:pPr algn="just"/>
            <a:r>
              <a:rPr lang="en-US" sz="2200" dirty="0" smtClean="0"/>
              <a:t>Concentrations </a:t>
            </a:r>
            <a:r>
              <a:rPr lang="en-US" sz="2200" dirty="0"/>
              <a:t>of homeopathic medicines are so small as to be virtually undetectable by chemical means, but their biological activity has been proven.   </a:t>
            </a:r>
            <a:endParaRPr lang="en-US" sz="2200" dirty="0" smtClean="0"/>
          </a:p>
          <a:p>
            <a:pPr algn="just"/>
            <a:r>
              <a:rPr lang="en-US" sz="2200" dirty="0" smtClean="0"/>
              <a:t>No </a:t>
            </a:r>
            <a:r>
              <a:rPr lang="en-US" sz="2200" dirty="0"/>
              <a:t>credible chemical or physical basis has been found to explain the mechanism by which such small concentrations could have such profound biological </a:t>
            </a:r>
            <a:r>
              <a:rPr lang="en-US" sz="2200" dirty="0" smtClean="0"/>
              <a:t>effects</a:t>
            </a:r>
            <a:r>
              <a:rPr lang="en-US" sz="2200" dirty="0"/>
              <a: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Individualization of Treatment</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sz="2200" dirty="0" smtClean="0"/>
              <a:t>Homeopathic </a:t>
            </a:r>
            <a:r>
              <a:rPr lang="en-US" sz="2200" dirty="0"/>
              <a:t>medicines are so effective at such small doses precisely because their </a:t>
            </a:r>
            <a:r>
              <a:rPr lang="en-US" sz="2200" dirty="0">
                <a:solidFill>
                  <a:srgbClr val="FF0000"/>
                </a:solidFill>
              </a:rPr>
              <a:t>prescription is so highly individualized.  </a:t>
            </a:r>
            <a:endParaRPr lang="en-US" sz="2200" dirty="0" smtClean="0">
              <a:solidFill>
                <a:srgbClr val="FF0000"/>
              </a:solidFill>
            </a:endParaRPr>
          </a:p>
          <a:p>
            <a:pPr algn="just"/>
            <a:endParaRPr lang="en-US" sz="2200" dirty="0" smtClean="0"/>
          </a:p>
          <a:p>
            <a:pPr algn="just"/>
            <a:r>
              <a:rPr lang="en-US" sz="2200" dirty="0" smtClean="0"/>
              <a:t>Each </a:t>
            </a:r>
            <a:r>
              <a:rPr lang="en-US" sz="2200" dirty="0"/>
              <a:t>individual case is compared, in detail, to the picture of each individual medicine </a:t>
            </a:r>
            <a:r>
              <a:rPr lang="en-US" sz="2200" dirty="0">
                <a:solidFill>
                  <a:srgbClr val="FF0000"/>
                </a:solidFill>
              </a:rPr>
              <a:t>until the most precise match is made between similar states.  </a:t>
            </a:r>
            <a:endParaRPr lang="en-US" sz="2200" dirty="0" smtClean="0">
              <a:solidFill>
                <a:srgbClr val="FF0000"/>
              </a:solidFill>
            </a:endParaRPr>
          </a:p>
          <a:p>
            <a:pPr algn="just"/>
            <a:endParaRPr lang="en-US" sz="2200" dirty="0" smtClean="0"/>
          </a:p>
          <a:p>
            <a:pPr algn="just"/>
            <a:r>
              <a:rPr lang="en-US" sz="2200" dirty="0" smtClean="0"/>
              <a:t>When </a:t>
            </a:r>
            <a:r>
              <a:rPr lang="en-US" sz="2200" dirty="0"/>
              <a:t>homeopathy is practiced without </a:t>
            </a:r>
            <a:r>
              <a:rPr lang="en-US" sz="2200" dirty="0">
                <a:solidFill>
                  <a:srgbClr val="FF0000"/>
                </a:solidFill>
              </a:rPr>
              <a:t>paying attention to individual </a:t>
            </a:r>
            <a:r>
              <a:rPr lang="en-US" sz="2200" dirty="0" smtClean="0">
                <a:solidFill>
                  <a:srgbClr val="FF0000"/>
                </a:solidFill>
              </a:rPr>
              <a:t>details, </a:t>
            </a:r>
            <a:r>
              <a:rPr lang="en-US" sz="2200" dirty="0" smtClean="0"/>
              <a:t>the </a:t>
            </a:r>
            <a:r>
              <a:rPr lang="en-US" sz="2200" dirty="0" smtClean="0">
                <a:solidFill>
                  <a:srgbClr val="FF0000"/>
                </a:solidFill>
              </a:rPr>
              <a:t>effects are not found significant </a:t>
            </a:r>
            <a:r>
              <a:rPr lang="en-US" sz="2200" dirty="0" smtClean="0"/>
              <a:t>and that’s why people say homeopathy is a slow acting medicine.</a:t>
            </a:r>
            <a:endParaRPr lang="en-US" sz="2200" dirty="0"/>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Dose Homeopathy is a Placebo</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sz="2200" dirty="0" smtClean="0"/>
              <a:t>We </a:t>
            </a:r>
            <a:r>
              <a:rPr lang="en-US" sz="2200" dirty="0"/>
              <a:t>do not understand the mechanism how homeopathic medicines exert their effects on the body’s self-healing systems, but we do know (and research indicates) that they are much more than “placebo effects</a:t>
            </a:r>
            <a:r>
              <a:rPr lang="en-US" sz="2200" dirty="0" smtClean="0"/>
              <a:t>”.</a:t>
            </a:r>
          </a:p>
          <a:p>
            <a:endParaRPr lang="en-US" sz="22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dirty="0" smtClean="0"/>
              <a:t/>
            </a:r>
            <a:br>
              <a:rPr lang="en-US" dirty="0" smtClean="0"/>
            </a:br>
            <a:r>
              <a:rPr lang="en-US" dirty="0" smtClean="0">
                <a:solidFill>
                  <a:srgbClr val="FF0000"/>
                </a:solidFill>
              </a:rPr>
              <a:t>Homeopathy is no more a placebo, since:</a:t>
            </a:r>
            <a:r>
              <a:rPr lang="en-US" dirty="0" smtClean="0"/>
              <a:t/>
            </a:r>
            <a:br>
              <a:rPr lang="en-US" dirty="0" smtClean="0"/>
            </a:br>
            <a:endParaRPr lang="en-US" dirty="0"/>
          </a:p>
        </p:txBody>
      </p:sp>
      <p:sp>
        <p:nvSpPr>
          <p:cNvPr id="3" name="Content Placeholder 2"/>
          <p:cNvSpPr>
            <a:spLocks noGrp="1"/>
          </p:cNvSpPr>
          <p:nvPr>
            <p:ph idx="1"/>
          </p:nvPr>
        </p:nvSpPr>
        <p:spPr/>
        <p:txBody>
          <a:bodyPr>
            <a:noAutofit/>
          </a:bodyPr>
          <a:lstStyle/>
          <a:p>
            <a:pPr lvl="0" algn="just"/>
            <a:r>
              <a:rPr lang="en-US" sz="2200" dirty="0" smtClean="0">
                <a:solidFill>
                  <a:srgbClr val="FF0000"/>
                </a:solidFill>
              </a:rPr>
              <a:t>Veterinary </a:t>
            </a:r>
            <a:r>
              <a:rPr lang="en-US" sz="2200" dirty="0">
                <a:solidFill>
                  <a:srgbClr val="FF0000"/>
                </a:solidFill>
              </a:rPr>
              <a:t>Homeopathy </a:t>
            </a:r>
            <a:r>
              <a:rPr lang="en-US" sz="2200" dirty="0"/>
              <a:t>demonstrates remarkable cure rates in the treatment of animals. </a:t>
            </a:r>
          </a:p>
          <a:p>
            <a:pPr lvl="0" algn="just"/>
            <a:r>
              <a:rPr lang="en-US" sz="2200" dirty="0">
                <a:solidFill>
                  <a:srgbClr val="FF0000"/>
                </a:solidFill>
              </a:rPr>
              <a:t>Pediatric Homeopathy </a:t>
            </a:r>
            <a:r>
              <a:rPr lang="en-US" sz="2200" dirty="0"/>
              <a:t>is effective in infants and small children, who respond dramatically to homeopathy while they typically fail to respond to placebo. </a:t>
            </a:r>
          </a:p>
          <a:p>
            <a:pPr lvl="0" algn="just"/>
            <a:r>
              <a:rPr lang="en-US" sz="2200" dirty="0"/>
              <a:t>Homeopathy has shown dramatic results </a:t>
            </a:r>
            <a:r>
              <a:rPr lang="en-US" sz="2200" dirty="0">
                <a:solidFill>
                  <a:srgbClr val="FF0000"/>
                </a:solidFill>
              </a:rPr>
              <a:t>in cases of Coma, Seizure disorders and alterations of consciousness. </a:t>
            </a:r>
          </a:p>
          <a:p>
            <a:pPr lvl="0" algn="just"/>
            <a:r>
              <a:rPr lang="en-US" sz="2200" dirty="0"/>
              <a:t>Homeopathy is </a:t>
            </a:r>
            <a:r>
              <a:rPr lang="en-US" sz="2200" dirty="0">
                <a:solidFill>
                  <a:srgbClr val="FF0000"/>
                </a:solidFill>
              </a:rPr>
              <a:t>effective in Double Blind Placebo Controlled Clinical Studies and Meta-Analyses.</a:t>
            </a:r>
            <a:r>
              <a:rPr lang="en-US" sz="2200" dirty="0"/>
              <a:t>  These studies consistently indicate that Homeopathy is more effective than placebo. </a:t>
            </a:r>
          </a:p>
          <a:p>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How to use Homeopathy</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1295400"/>
            <a:ext cx="8229600" cy="4830763"/>
          </a:xfrm>
        </p:spPr>
        <p:txBody>
          <a:bodyPr>
            <a:noAutofit/>
          </a:bodyPr>
          <a:lstStyle/>
          <a:p>
            <a:pPr algn="just">
              <a:buNone/>
            </a:pPr>
            <a:r>
              <a:rPr lang="en-US" sz="2200" dirty="0" smtClean="0"/>
              <a:t> </a:t>
            </a:r>
          </a:p>
          <a:p>
            <a:pPr algn="just"/>
            <a:r>
              <a:rPr lang="en-US" sz="2200" dirty="0" smtClean="0"/>
              <a:t>Self-care </a:t>
            </a:r>
            <a:r>
              <a:rPr lang="en-US" sz="2200" dirty="0"/>
              <a:t>and </a:t>
            </a:r>
            <a:r>
              <a:rPr lang="en-US" sz="2200" dirty="0" smtClean="0"/>
              <a:t>First </a:t>
            </a:r>
            <a:r>
              <a:rPr lang="en-US" sz="2200" dirty="0"/>
              <a:t>Aid are very easily learned and incorporated as a result of a little basic homeopathic training.  A few points to be kept in </a:t>
            </a:r>
            <a:r>
              <a:rPr lang="en-US" sz="2200" dirty="0" smtClean="0"/>
              <a:t>mind:</a:t>
            </a:r>
          </a:p>
          <a:p>
            <a:pPr lvl="1" algn="just"/>
            <a:r>
              <a:rPr lang="en-US" sz="2000" dirty="0" smtClean="0"/>
              <a:t>Carefully </a:t>
            </a:r>
            <a:r>
              <a:rPr lang="en-US" sz="2000" dirty="0"/>
              <a:t>select the remedy that </a:t>
            </a:r>
            <a:r>
              <a:rPr lang="en-US" sz="2000" i="1" dirty="0">
                <a:solidFill>
                  <a:srgbClr val="FF0000"/>
                </a:solidFill>
              </a:rPr>
              <a:t>BEST</a:t>
            </a:r>
            <a:r>
              <a:rPr lang="en-US" sz="2000" dirty="0">
                <a:solidFill>
                  <a:srgbClr val="FF0000"/>
                </a:solidFill>
              </a:rPr>
              <a:t> matches </a:t>
            </a:r>
            <a:r>
              <a:rPr lang="en-US" sz="2000" dirty="0"/>
              <a:t>most or all of your symptoms. </a:t>
            </a:r>
          </a:p>
          <a:p>
            <a:pPr lvl="1" algn="just"/>
            <a:r>
              <a:rPr lang="en-US" sz="2000" dirty="0"/>
              <a:t>For </a:t>
            </a:r>
            <a:r>
              <a:rPr lang="en-US" sz="2000" dirty="0" smtClean="0"/>
              <a:t>First </a:t>
            </a:r>
            <a:r>
              <a:rPr lang="en-US" sz="2000" dirty="0"/>
              <a:t>Aid, </a:t>
            </a:r>
            <a:r>
              <a:rPr lang="en-US" sz="2000" dirty="0">
                <a:solidFill>
                  <a:srgbClr val="FF0000"/>
                </a:solidFill>
              </a:rPr>
              <a:t>if a remedy doesn’t work within 2 – 6 hours </a:t>
            </a:r>
            <a:r>
              <a:rPr lang="en-US" sz="2000" dirty="0"/>
              <a:t>try something different or seek professional advice. </a:t>
            </a:r>
          </a:p>
          <a:p>
            <a:pPr lvl="1" algn="just"/>
            <a:r>
              <a:rPr lang="en-US" sz="2000" dirty="0"/>
              <a:t>Discontinue taking any homeopathic medicine </a:t>
            </a:r>
            <a:r>
              <a:rPr lang="en-US" sz="2000" dirty="0">
                <a:solidFill>
                  <a:srgbClr val="FF0000"/>
                </a:solidFill>
              </a:rPr>
              <a:t>once you feel </a:t>
            </a:r>
            <a:r>
              <a:rPr lang="en-US" sz="2000" b="1" i="1" dirty="0">
                <a:solidFill>
                  <a:srgbClr val="FF0000"/>
                </a:solidFill>
              </a:rPr>
              <a:t>either</a:t>
            </a:r>
            <a:r>
              <a:rPr lang="en-US" sz="2000" dirty="0">
                <a:solidFill>
                  <a:srgbClr val="FF0000"/>
                </a:solidFill>
              </a:rPr>
              <a:t> better or worse. </a:t>
            </a:r>
          </a:p>
          <a:p>
            <a:endParaRPr lang="en-US"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FF0000"/>
                </a:solidFill>
              </a:rPr>
              <a:t>How to use Homeopathy (cont)</a:t>
            </a:r>
            <a:endParaRPr lang="en-US" sz="4000" dirty="0"/>
          </a:p>
        </p:txBody>
      </p:sp>
      <p:sp>
        <p:nvSpPr>
          <p:cNvPr id="3" name="Content Placeholder 2"/>
          <p:cNvSpPr>
            <a:spLocks noGrp="1"/>
          </p:cNvSpPr>
          <p:nvPr>
            <p:ph idx="1"/>
          </p:nvPr>
        </p:nvSpPr>
        <p:spPr/>
        <p:txBody>
          <a:bodyPr>
            <a:normAutofit/>
          </a:bodyPr>
          <a:lstStyle/>
          <a:p>
            <a:pPr lvl="0" algn="just"/>
            <a:r>
              <a:rPr lang="en-US" sz="2200" dirty="0" smtClean="0">
                <a:solidFill>
                  <a:srgbClr val="FF0000"/>
                </a:solidFill>
              </a:rPr>
              <a:t>Do not eat or drink immediately </a:t>
            </a:r>
            <a:r>
              <a:rPr lang="en-US" sz="2200" dirty="0" smtClean="0"/>
              <a:t>before or after taking a homeopathic medicine.  Wait at least 30 minutes. </a:t>
            </a:r>
          </a:p>
          <a:p>
            <a:pPr lvl="0" algn="just"/>
            <a:r>
              <a:rPr lang="en-US" sz="2200" dirty="0" smtClean="0"/>
              <a:t>Store remedies </a:t>
            </a:r>
            <a:r>
              <a:rPr lang="en-US" sz="2200" dirty="0" smtClean="0">
                <a:solidFill>
                  <a:srgbClr val="FF0000"/>
                </a:solidFill>
              </a:rPr>
              <a:t>out of sunlight</a:t>
            </a:r>
            <a:r>
              <a:rPr lang="en-US" sz="2200" dirty="0" smtClean="0"/>
              <a:t>, away from </a:t>
            </a:r>
            <a:r>
              <a:rPr lang="en-US" sz="2200" dirty="0" smtClean="0">
                <a:solidFill>
                  <a:srgbClr val="FF0000"/>
                </a:solidFill>
              </a:rPr>
              <a:t>electronic equipment</a:t>
            </a:r>
            <a:r>
              <a:rPr lang="en-US" sz="2200" dirty="0" smtClean="0"/>
              <a:t>, microwaves, cell phones and computers. </a:t>
            </a:r>
          </a:p>
          <a:p>
            <a:pPr lvl="0" algn="just"/>
            <a:r>
              <a:rPr lang="en-US" sz="2200" dirty="0" smtClean="0"/>
              <a:t>Properly stored homeopathic medicines will last indefinitely and may actually improve with age and shaking.  </a:t>
            </a:r>
          </a:p>
          <a:p>
            <a:pPr algn="just"/>
            <a:r>
              <a:rPr lang="en-US" sz="2800" b="1" dirty="0" smtClean="0"/>
              <a:t>Homeopathy  is ecologically sound, environmental friendly and will not harm wildlife.</a:t>
            </a:r>
            <a:endParaRPr lang="en-US" sz="2800"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
            </a:r>
            <a:br>
              <a:rPr lang="en-US" b="1" u="sng" dirty="0" smtClean="0"/>
            </a:br>
            <a:r>
              <a:rPr lang="en-US" dirty="0" smtClean="0">
                <a:solidFill>
                  <a:srgbClr val="FF0000"/>
                </a:solidFill>
              </a:rPr>
              <a:t>Specific Remedies to Consider in Sports Injuries: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sz="2200" dirty="0" smtClean="0"/>
              <a:t>Some </a:t>
            </a:r>
            <a:r>
              <a:rPr lang="en-US" sz="2200" dirty="0"/>
              <a:t>generalizations can be made about when certain homeopathic medicines are indicated and for whom.  </a:t>
            </a:r>
            <a:endParaRPr lang="en-US" sz="2200" dirty="0" smtClean="0"/>
          </a:p>
          <a:p>
            <a:pPr algn="just"/>
            <a:r>
              <a:rPr lang="en-US" sz="2200" dirty="0" smtClean="0"/>
              <a:t>Self-care </a:t>
            </a:r>
            <a:r>
              <a:rPr lang="en-US" sz="2200" dirty="0"/>
              <a:t>can be utilized in the homeopathic system and it is </a:t>
            </a:r>
            <a:r>
              <a:rPr lang="en-US" sz="2200" dirty="0">
                <a:solidFill>
                  <a:srgbClr val="FF0000"/>
                </a:solidFill>
              </a:rPr>
              <a:t>extremely </a:t>
            </a:r>
            <a:r>
              <a:rPr lang="en-US" sz="2200" dirty="0" smtClean="0">
                <a:solidFill>
                  <a:srgbClr val="FF0000"/>
                </a:solidFill>
              </a:rPr>
              <a:t>effective </a:t>
            </a:r>
            <a:r>
              <a:rPr lang="en-US" sz="2200" dirty="0">
                <a:solidFill>
                  <a:srgbClr val="FF0000"/>
                </a:solidFill>
              </a:rPr>
              <a:t>with an excellent safety profile</a:t>
            </a:r>
            <a:r>
              <a:rPr lang="en-US" sz="2200" dirty="0"/>
              <a:t>.  </a:t>
            </a:r>
            <a:endParaRPr lang="en-US" sz="2200" dirty="0" smtClean="0"/>
          </a:p>
          <a:p>
            <a:pPr algn="just"/>
            <a:r>
              <a:rPr lang="en-US" sz="2200" dirty="0" smtClean="0"/>
              <a:t>Some </a:t>
            </a:r>
            <a:r>
              <a:rPr lang="en-US" sz="2200" dirty="0"/>
              <a:t>of the following homeopathic medicines have proven track records for being extremely helpful in preventing and treating certain sports injuries.  </a:t>
            </a:r>
            <a:endParaRPr lang="en-US" sz="2200" dirty="0" smtClean="0"/>
          </a:p>
          <a:p>
            <a:pPr algn="just"/>
            <a:r>
              <a:rPr lang="en-US" sz="2200" b="1" u="sng" dirty="0" smtClean="0"/>
              <a:t>Remember</a:t>
            </a:r>
            <a:r>
              <a:rPr lang="en-US" sz="2200" dirty="0" smtClean="0"/>
              <a:t> </a:t>
            </a:r>
            <a:r>
              <a:rPr lang="en-US" sz="2200" dirty="0"/>
              <a:t>that </a:t>
            </a:r>
            <a:r>
              <a:rPr lang="en-US" sz="2200" dirty="0">
                <a:solidFill>
                  <a:srgbClr val="FF0000"/>
                </a:solidFill>
              </a:rPr>
              <a:t>if treatment is not successful within a reasonable amount time,</a:t>
            </a:r>
            <a:r>
              <a:rPr lang="en-US" sz="2200" dirty="0"/>
              <a:t> then further definitive care by a specialist should be considered.</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Arnica Montana</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sz="2200" dirty="0" smtClean="0"/>
              <a:t>Arnica </a:t>
            </a:r>
            <a:r>
              <a:rPr lang="en-US" sz="2200" dirty="0"/>
              <a:t>is the </a:t>
            </a:r>
            <a:r>
              <a:rPr lang="en-US" sz="2200" i="1" dirty="0">
                <a:solidFill>
                  <a:srgbClr val="FF0000"/>
                </a:solidFill>
              </a:rPr>
              <a:t>first remedy</a:t>
            </a:r>
            <a:r>
              <a:rPr lang="en-US" sz="2200" dirty="0">
                <a:solidFill>
                  <a:srgbClr val="FF0000"/>
                </a:solidFill>
              </a:rPr>
              <a:t> </a:t>
            </a:r>
            <a:r>
              <a:rPr lang="en-US" sz="2200" dirty="0"/>
              <a:t>for all forms of TRAUMA, including soft tissue injuries, falls, blows, bruises, contusions, sprains, strains, broken bones, overexertion, mental stress, and shock.  </a:t>
            </a:r>
            <a:endParaRPr lang="en-US" sz="2200" dirty="0" smtClean="0"/>
          </a:p>
          <a:p>
            <a:pPr algn="just"/>
            <a:r>
              <a:rPr lang="en-US" sz="2200" dirty="0" smtClean="0"/>
              <a:t>Arnica </a:t>
            </a:r>
            <a:r>
              <a:rPr lang="en-US" sz="2200" dirty="0"/>
              <a:t>is an </a:t>
            </a:r>
            <a:r>
              <a:rPr lang="en-US" sz="2200" dirty="0">
                <a:solidFill>
                  <a:srgbClr val="FF0000"/>
                </a:solidFill>
              </a:rPr>
              <a:t>essential addition to any sports first aid kit.</a:t>
            </a:r>
            <a:r>
              <a:rPr lang="en-US" sz="2200" dirty="0"/>
              <a:t>  </a:t>
            </a:r>
            <a:endParaRPr lang="en-US" sz="2200" dirty="0" smtClean="0"/>
          </a:p>
          <a:p>
            <a:pPr algn="just"/>
            <a:r>
              <a:rPr lang="en-US" sz="2200" dirty="0" smtClean="0"/>
              <a:t>Arnica </a:t>
            </a:r>
            <a:r>
              <a:rPr lang="en-US" sz="2200" dirty="0"/>
              <a:t>can be helpful </a:t>
            </a:r>
            <a:r>
              <a:rPr lang="en-US" sz="2200" dirty="0">
                <a:solidFill>
                  <a:srgbClr val="FF0000"/>
                </a:solidFill>
              </a:rPr>
              <a:t>acutely at the time of injury </a:t>
            </a:r>
            <a:r>
              <a:rPr lang="en-US" sz="2200" dirty="0"/>
              <a:t>or even </a:t>
            </a:r>
            <a:r>
              <a:rPr lang="en-US" sz="2200" dirty="0">
                <a:solidFill>
                  <a:srgbClr val="FF0000"/>
                </a:solidFill>
              </a:rPr>
              <a:t>years later for injuries that have failed to completely heal</a:t>
            </a:r>
            <a:r>
              <a:rPr lang="en-US" sz="2200" dirty="0"/>
              <a:t>.  </a:t>
            </a:r>
            <a:endParaRPr lang="en-US" sz="2200" dirty="0" smtClean="0"/>
          </a:p>
          <a:p>
            <a:pPr algn="just"/>
            <a:r>
              <a:rPr lang="en-US" sz="2200" dirty="0" smtClean="0"/>
              <a:t>Arnica </a:t>
            </a:r>
            <a:r>
              <a:rPr lang="en-US" sz="2200" dirty="0"/>
              <a:t>is also helpful </a:t>
            </a:r>
            <a:r>
              <a:rPr lang="en-US" sz="2200" dirty="0" smtClean="0"/>
              <a:t>in </a:t>
            </a:r>
            <a:r>
              <a:rPr lang="en-US" sz="2200" dirty="0" smtClean="0">
                <a:solidFill>
                  <a:srgbClr val="FF0000"/>
                </a:solidFill>
              </a:rPr>
              <a:t>post-operative cases </a:t>
            </a:r>
            <a:r>
              <a:rPr lang="en-US" sz="2200" dirty="0"/>
              <a:t>for many types of surgery where bruising, injury and tissue trauma are expected.</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solidFill>
                  <a:srgbClr val="FF0000"/>
                </a:solidFill>
              </a:rPr>
              <a:t>Ruta</a:t>
            </a:r>
            <a:r>
              <a:rPr lang="en-US" dirty="0" smtClean="0">
                <a:solidFill>
                  <a:srgbClr val="FF0000"/>
                </a:solidFill>
              </a:rPr>
              <a:t> </a:t>
            </a:r>
            <a:r>
              <a:rPr lang="en-US" dirty="0" err="1">
                <a:solidFill>
                  <a:srgbClr val="FF0000"/>
                </a:solidFill>
              </a:rPr>
              <a:t>G</a:t>
            </a:r>
            <a:r>
              <a:rPr lang="en-US" dirty="0" err="1" smtClean="0">
                <a:solidFill>
                  <a:srgbClr val="FF0000"/>
                </a:solidFill>
              </a:rPr>
              <a:t>raveolens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sz="2200" dirty="0" err="1" smtClean="0"/>
              <a:t>Ruta</a:t>
            </a:r>
            <a:r>
              <a:rPr lang="en-US" sz="2200" dirty="0" smtClean="0"/>
              <a:t> </a:t>
            </a:r>
            <a:r>
              <a:rPr lang="en-US" sz="2200" dirty="0"/>
              <a:t>is highly effective in cases of injured or </a:t>
            </a:r>
            <a:r>
              <a:rPr lang="en-US" sz="2200" dirty="0">
                <a:solidFill>
                  <a:srgbClr val="FF0000"/>
                </a:solidFill>
              </a:rPr>
              <a:t>bruised bones, joints, and tendons </a:t>
            </a:r>
            <a:r>
              <a:rPr lang="en-US" sz="2200" dirty="0"/>
              <a:t>that present with sore, aching pains and restlessness.  </a:t>
            </a:r>
            <a:endParaRPr lang="en-US" sz="2200" dirty="0" smtClean="0"/>
          </a:p>
          <a:p>
            <a:pPr algn="just"/>
            <a:r>
              <a:rPr lang="en-US" sz="2200" dirty="0" err="1" smtClean="0"/>
              <a:t>Ruta</a:t>
            </a:r>
            <a:r>
              <a:rPr lang="en-US" sz="2200" dirty="0" smtClean="0"/>
              <a:t> </a:t>
            </a:r>
            <a:r>
              <a:rPr lang="en-US" sz="2200" dirty="0"/>
              <a:t>has special affinity for the </a:t>
            </a:r>
            <a:r>
              <a:rPr lang="en-US" sz="2200" dirty="0">
                <a:solidFill>
                  <a:srgbClr val="FF0000"/>
                </a:solidFill>
              </a:rPr>
              <a:t>flexor tendons of  the ankles and wrists. </a:t>
            </a:r>
            <a:r>
              <a:rPr lang="en-US" sz="2200" dirty="0"/>
              <a:t> It is helpful in cartilage injuries, and bruises of the </a:t>
            </a:r>
            <a:r>
              <a:rPr lang="en-US" sz="2200" dirty="0" err="1"/>
              <a:t>periosteum</a:t>
            </a:r>
            <a:r>
              <a:rPr lang="en-US" sz="2200" dirty="0"/>
              <a:t> (the sensitive tissue that surrounds bones).  </a:t>
            </a:r>
            <a:endParaRPr lang="en-US" sz="2200" dirty="0" smtClean="0"/>
          </a:p>
          <a:p>
            <a:pPr algn="just"/>
            <a:r>
              <a:rPr lang="en-US" sz="2200" dirty="0" err="1" smtClean="0"/>
              <a:t>Ruta</a:t>
            </a:r>
            <a:r>
              <a:rPr lang="en-US" sz="2200" dirty="0" smtClean="0"/>
              <a:t> </a:t>
            </a:r>
            <a:r>
              <a:rPr lang="en-US" sz="2200" dirty="0"/>
              <a:t>helpful in sciatic pain that is worse lying down at night, and for </a:t>
            </a:r>
            <a:r>
              <a:rPr lang="en-US" sz="2200" dirty="0">
                <a:solidFill>
                  <a:srgbClr val="FF0000"/>
                </a:solidFill>
              </a:rPr>
              <a:t>persistent lameness and weakness after sprains or strains.  </a:t>
            </a:r>
            <a:r>
              <a:rPr lang="en-US" sz="2200" dirty="0" err="1"/>
              <a:t>Ruta</a:t>
            </a:r>
            <a:r>
              <a:rPr lang="en-US" sz="2200" dirty="0"/>
              <a:t> can also be helpful for eyestrain</a:t>
            </a:r>
            <a:r>
              <a:rPr lang="en-US" sz="2200" dirty="0" smtClean="0"/>
              <a:t>.</a:t>
            </a:r>
          </a:p>
          <a:p>
            <a:pPr algn="just"/>
            <a:r>
              <a:rPr lang="en-US" sz="2200" dirty="0" smtClean="0"/>
              <a:t>It remarkably helps in </a:t>
            </a:r>
            <a:r>
              <a:rPr lang="en-US" sz="2200" dirty="0" smtClean="0">
                <a:solidFill>
                  <a:srgbClr val="FF0000"/>
                </a:solidFill>
              </a:rPr>
              <a:t>tendon problem </a:t>
            </a:r>
            <a:r>
              <a:rPr lang="en-US" sz="2200" dirty="0" smtClean="0"/>
              <a:t>which have no other treatment than surgery.</a:t>
            </a:r>
            <a:endParaRPr lang="en-US" sz="2200"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Symphytum</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sz="2200" dirty="0" err="1" smtClean="0"/>
              <a:t>Symphytum</a:t>
            </a:r>
            <a:r>
              <a:rPr lang="en-US" sz="2200" dirty="0" smtClean="0"/>
              <a:t> </a:t>
            </a:r>
            <a:r>
              <a:rPr lang="en-US" sz="2200" dirty="0"/>
              <a:t>is particularly helpful in cases of </a:t>
            </a:r>
            <a:r>
              <a:rPr lang="en-US" sz="2200" dirty="0">
                <a:solidFill>
                  <a:srgbClr val="FF0000"/>
                </a:solidFill>
              </a:rPr>
              <a:t>injuries to bones</a:t>
            </a:r>
            <a:r>
              <a:rPr lang="en-US" sz="2200" dirty="0"/>
              <a:t>, </a:t>
            </a:r>
            <a:r>
              <a:rPr lang="en-US" sz="2200" dirty="0">
                <a:solidFill>
                  <a:srgbClr val="FF0000"/>
                </a:solidFill>
              </a:rPr>
              <a:t>cartilages, and </a:t>
            </a:r>
            <a:r>
              <a:rPr lang="en-US" sz="2200" dirty="0" err="1">
                <a:solidFill>
                  <a:srgbClr val="FF0000"/>
                </a:solidFill>
              </a:rPr>
              <a:t>periosteum</a:t>
            </a:r>
            <a:r>
              <a:rPr lang="en-US" sz="2200" dirty="0">
                <a:solidFill>
                  <a:srgbClr val="FF0000"/>
                </a:solidFill>
              </a:rPr>
              <a:t> </a:t>
            </a:r>
            <a:r>
              <a:rPr lang="en-US" sz="2200" dirty="0"/>
              <a:t>when there is </a:t>
            </a:r>
            <a:r>
              <a:rPr lang="en-US" sz="2200" i="1" dirty="0"/>
              <a:t>excessive</a:t>
            </a:r>
            <a:r>
              <a:rPr lang="en-US" sz="2200" dirty="0"/>
              <a:t> pain. </a:t>
            </a:r>
            <a:endParaRPr lang="en-US" sz="2200" dirty="0" smtClean="0"/>
          </a:p>
          <a:p>
            <a:pPr algn="just"/>
            <a:r>
              <a:rPr lang="en-US" sz="2200" dirty="0" smtClean="0"/>
              <a:t>It </a:t>
            </a:r>
            <a:r>
              <a:rPr lang="en-US" sz="2200" dirty="0"/>
              <a:t>is good for </a:t>
            </a:r>
            <a:r>
              <a:rPr lang="en-US" sz="2200" dirty="0">
                <a:solidFill>
                  <a:srgbClr val="FF0000"/>
                </a:solidFill>
              </a:rPr>
              <a:t>old painful injuries </a:t>
            </a:r>
            <a:r>
              <a:rPr lang="en-US" sz="2200" dirty="0"/>
              <a:t>that have failed to heal properly. </a:t>
            </a:r>
            <a:endParaRPr lang="en-US" sz="2200" dirty="0" smtClean="0"/>
          </a:p>
          <a:p>
            <a:pPr algn="just"/>
            <a:r>
              <a:rPr lang="en-US" sz="2200" dirty="0" smtClean="0"/>
              <a:t>It </a:t>
            </a:r>
            <a:r>
              <a:rPr lang="en-US" sz="2200" dirty="0"/>
              <a:t>is useful in </a:t>
            </a:r>
            <a:r>
              <a:rPr lang="en-US" sz="2200" dirty="0">
                <a:solidFill>
                  <a:srgbClr val="FF0000"/>
                </a:solidFill>
              </a:rPr>
              <a:t>fractures and broken bones </a:t>
            </a:r>
            <a:r>
              <a:rPr lang="en-US" sz="2200" dirty="0"/>
              <a:t>where there is a pricking, or stitching sensation that remains after the wound is “healed”. </a:t>
            </a:r>
            <a:endParaRPr lang="en-US" sz="2200" dirty="0" smtClean="0"/>
          </a:p>
          <a:p>
            <a:pPr algn="just"/>
            <a:r>
              <a:rPr lang="en-US" sz="2200" dirty="0" err="1" smtClean="0"/>
              <a:t>Symphytum</a:t>
            </a:r>
            <a:r>
              <a:rPr lang="en-US" sz="2200" dirty="0" smtClean="0"/>
              <a:t> </a:t>
            </a:r>
            <a:r>
              <a:rPr lang="en-US" sz="2200" dirty="0"/>
              <a:t>is known for its affinity to help heal the </a:t>
            </a:r>
            <a:r>
              <a:rPr lang="en-US" sz="2200" dirty="0">
                <a:solidFill>
                  <a:srgbClr val="FF0000"/>
                </a:solidFill>
              </a:rPr>
              <a:t>non-union of fractures.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Sports Injuries</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sz="2200" dirty="0"/>
              <a:t>Sports injuries are </a:t>
            </a:r>
            <a:r>
              <a:rPr lang="en-US" sz="2200" dirty="0">
                <a:solidFill>
                  <a:srgbClr val="FF0000"/>
                </a:solidFill>
              </a:rPr>
              <a:t>common phenomena </a:t>
            </a:r>
            <a:r>
              <a:rPr lang="en-US" sz="2200" dirty="0"/>
              <a:t>in our lives. </a:t>
            </a:r>
            <a:endParaRPr lang="en-US" sz="2200" dirty="0" smtClean="0"/>
          </a:p>
          <a:p>
            <a:pPr algn="just"/>
            <a:r>
              <a:rPr lang="en-US" sz="2200" dirty="0" smtClean="0">
                <a:solidFill>
                  <a:srgbClr val="FF0000"/>
                </a:solidFill>
              </a:rPr>
              <a:t>Every </a:t>
            </a:r>
            <a:r>
              <a:rPr lang="en-US" sz="2200" dirty="0">
                <a:solidFill>
                  <a:srgbClr val="FF0000"/>
                </a:solidFill>
              </a:rPr>
              <a:t>sports person</a:t>
            </a:r>
            <a:r>
              <a:rPr lang="en-US" sz="2200" dirty="0"/>
              <a:t>, one or many time </a:t>
            </a:r>
            <a:r>
              <a:rPr lang="en-US" sz="2200" dirty="0">
                <a:solidFill>
                  <a:srgbClr val="FF0000"/>
                </a:solidFill>
              </a:rPr>
              <a:t>faces injuries </a:t>
            </a:r>
            <a:r>
              <a:rPr lang="en-US" sz="2200" dirty="0"/>
              <a:t>during his sports life. </a:t>
            </a:r>
            <a:endParaRPr lang="en-US" sz="2200" dirty="0" smtClean="0"/>
          </a:p>
          <a:p>
            <a:pPr algn="just"/>
            <a:r>
              <a:rPr lang="en-US" sz="2200" dirty="0" smtClean="0">
                <a:solidFill>
                  <a:srgbClr val="FF0000"/>
                </a:solidFill>
              </a:rPr>
              <a:t>All </a:t>
            </a:r>
            <a:r>
              <a:rPr lang="en-US" sz="2200" dirty="0">
                <a:solidFill>
                  <a:srgbClr val="FF0000"/>
                </a:solidFill>
              </a:rPr>
              <a:t>ages </a:t>
            </a:r>
            <a:r>
              <a:rPr lang="en-US" sz="2200" dirty="0"/>
              <a:t>injured themselves included - children, adults and veteran. </a:t>
            </a:r>
            <a:endParaRPr lang="en-US" sz="2200" dirty="0" smtClean="0"/>
          </a:p>
          <a:p>
            <a:pPr algn="just"/>
            <a:r>
              <a:rPr lang="en-US" sz="2200" dirty="0" smtClean="0"/>
              <a:t>Lots </a:t>
            </a:r>
            <a:r>
              <a:rPr lang="en-US" sz="2200" dirty="0"/>
              <a:t>of times, people with sports injuries find themselves going through </a:t>
            </a:r>
            <a:r>
              <a:rPr lang="en-US" sz="2200" dirty="0">
                <a:solidFill>
                  <a:srgbClr val="FF0000"/>
                </a:solidFill>
              </a:rPr>
              <a:t>lengthy painful therapeutic and recovery processes</a:t>
            </a:r>
            <a:r>
              <a:rPr lang="en-US" sz="2200" dirty="0"/>
              <a:t>. </a:t>
            </a:r>
            <a:endParaRPr lang="en-US" sz="2200" dirty="0" smtClean="0"/>
          </a:p>
          <a:p>
            <a:pPr algn="just"/>
            <a:r>
              <a:rPr lang="en-US" sz="2200" dirty="0" smtClean="0"/>
              <a:t>Even </a:t>
            </a:r>
            <a:r>
              <a:rPr lang="en-US" sz="2200" dirty="0"/>
              <a:t>if a surgical intervention is not necessary, </a:t>
            </a:r>
            <a:r>
              <a:rPr lang="en-US" sz="2200" dirty="0">
                <a:solidFill>
                  <a:srgbClr val="FF0000"/>
                </a:solidFill>
              </a:rPr>
              <a:t>casts splints, long periods of dependency on pain killers</a:t>
            </a:r>
            <a:r>
              <a:rPr lang="en-US" sz="2200" dirty="0"/>
              <a:t> and long and painful rehabilitation periods are common.</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Hypericum</a:t>
            </a:r>
            <a:r>
              <a:rPr lang="en-US" dirty="0" smtClean="0">
                <a:solidFill>
                  <a:srgbClr val="FF0000"/>
                </a:solidFill>
              </a:rPr>
              <a:t> </a:t>
            </a:r>
            <a:r>
              <a:rPr lang="en-US" dirty="0" err="1" smtClean="0">
                <a:solidFill>
                  <a:srgbClr val="FF0000"/>
                </a:solidFill>
              </a:rPr>
              <a:t>Perforatum</a:t>
            </a:r>
            <a:r>
              <a:rPr lang="en-US" dirty="0" smtClean="0">
                <a:solidFill>
                  <a:srgbClr val="FF0000"/>
                </a:solidFill>
              </a:rPr>
              <a:t> </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sz="2200" dirty="0" err="1" smtClean="0"/>
              <a:t>Hypericum</a:t>
            </a:r>
            <a:r>
              <a:rPr lang="en-US" sz="2200" dirty="0" smtClean="0"/>
              <a:t> </a:t>
            </a:r>
            <a:r>
              <a:rPr lang="en-US" sz="2200" dirty="0"/>
              <a:t>is one of the best medicines for </a:t>
            </a:r>
            <a:r>
              <a:rPr lang="en-US" sz="2200" dirty="0">
                <a:solidFill>
                  <a:srgbClr val="FF0000"/>
                </a:solidFill>
              </a:rPr>
              <a:t>injured nerves</a:t>
            </a:r>
            <a:r>
              <a:rPr lang="en-US" sz="2200" dirty="0"/>
              <a:t>, especially in sensitive areas like the </a:t>
            </a:r>
            <a:r>
              <a:rPr lang="en-US" sz="2200" dirty="0">
                <a:solidFill>
                  <a:srgbClr val="FF0000"/>
                </a:solidFill>
              </a:rPr>
              <a:t>fingers, toes, and under the nails. </a:t>
            </a:r>
            <a:endParaRPr lang="en-US" sz="2200" dirty="0" smtClean="0">
              <a:solidFill>
                <a:srgbClr val="FF0000"/>
              </a:solidFill>
            </a:endParaRPr>
          </a:p>
          <a:p>
            <a:pPr algn="just"/>
            <a:r>
              <a:rPr lang="en-US" sz="2200" dirty="0" smtClean="0"/>
              <a:t>It </a:t>
            </a:r>
            <a:r>
              <a:rPr lang="en-US" sz="2200" dirty="0"/>
              <a:t>is useful in </a:t>
            </a:r>
            <a:r>
              <a:rPr lang="en-US" sz="2200" dirty="0">
                <a:solidFill>
                  <a:srgbClr val="FF0000"/>
                </a:solidFill>
              </a:rPr>
              <a:t>crush injuries, painful lacerations</a:t>
            </a:r>
            <a:r>
              <a:rPr lang="en-US" sz="2200" dirty="0"/>
              <a:t>, and when intolerable, </a:t>
            </a:r>
            <a:r>
              <a:rPr lang="en-US" sz="2200" dirty="0">
                <a:solidFill>
                  <a:srgbClr val="FF0000"/>
                </a:solidFill>
              </a:rPr>
              <a:t>violent, shooting and sharp pains </a:t>
            </a:r>
            <a:r>
              <a:rPr lang="en-US" sz="2200" dirty="0"/>
              <a:t>are present. </a:t>
            </a:r>
            <a:endParaRPr lang="en-US" sz="2200" dirty="0" smtClean="0"/>
          </a:p>
          <a:p>
            <a:pPr algn="just"/>
            <a:r>
              <a:rPr lang="en-US" sz="2200" dirty="0" smtClean="0"/>
              <a:t>It </a:t>
            </a:r>
            <a:r>
              <a:rPr lang="en-US" sz="2200" dirty="0"/>
              <a:t>is helpful in cases of </a:t>
            </a:r>
            <a:r>
              <a:rPr lang="en-US" sz="2200" dirty="0">
                <a:solidFill>
                  <a:srgbClr val="FF0000"/>
                </a:solidFill>
              </a:rPr>
              <a:t>brain and spinal cord injury. </a:t>
            </a:r>
            <a:r>
              <a:rPr lang="en-US" sz="2200" dirty="0"/>
              <a:t>    </a:t>
            </a:r>
            <a:endParaRPr lang="en-US" sz="2200" dirty="0" smtClean="0"/>
          </a:p>
          <a:p>
            <a:pPr algn="just"/>
            <a:r>
              <a:rPr lang="en-US" sz="2200" dirty="0" smtClean="0"/>
              <a:t>It </a:t>
            </a:r>
            <a:r>
              <a:rPr lang="en-US" sz="2200" dirty="0"/>
              <a:t>can also be helpful post-operatively for </a:t>
            </a:r>
            <a:r>
              <a:rPr lang="en-US" sz="2200" dirty="0">
                <a:solidFill>
                  <a:srgbClr val="FF0000"/>
                </a:solidFill>
              </a:rPr>
              <a:t>nerve injuries or after tooth </a:t>
            </a:r>
            <a:r>
              <a:rPr lang="en-US" sz="2200" dirty="0" smtClean="0">
                <a:solidFill>
                  <a:srgbClr val="FF0000"/>
                </a:solidFill>
              </a:rPr>
              <a:t>extractions. </a:t>
            </a:r>
            <a:endParaRPr lang="en-US" sz="2200" dirty="0">
              <a:solidFill>
                <a:srgbClr val="FF0000"/>
              </a:solidFill>
            </a:endParaRP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Rhus</a:t>
            </a:r>
            <a:r>
              <a:rPr lang="en-US" dirty="0" smtClean="0">
                <a:solidFill>
                  <a:srgbClr val="FF0000"/>
                </a:solidFill>
              </a:rPr>
              <a:t> </a:t>
            </a:r>
            <a:r>
              <a:rPr lang="en-US" dirty="0" err="1" smtClean="0">
                <a:solidFill>
                  <a:srgbClr val="FF0000"/>
                </a:solidFill>
              </a:rPr>
              <a:t>Toxicodendron</a:t>
            </a:r>
            <a:r>
              <a:rPr lang="en-US" dirty="0" smtClean="0">
                <a:solidFill>
                  <a:srgbClr val="FF0000"/>
                </a:solidFill>
              </a:rPr>
              <a:t> </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sz="2200" dirty="0" err="1" smtClean="0"/>
              <a:t>Rhus</a:t>
            </a:r>
            <a:r>
              <a:rPr lang="en-US" sz="2200" dirty="0" smtClean="0"/>
              <a:t> </a:t>
            </a:r>
            <a:r>
              <a:rPr lang="en-US" sz="2200" dirty="0" err="1"/>
              <a:t>tox</a:t>
            </a:r>
            <a:r>
              <a:rPr lang="en-US" sz="2200" dirty="0"/>
              <a:t> is helpful in cases where there is pain and stiffness of muscles and joints known as the </a:t>
            </a:r>
            <a:r>
              <a:rPr lang="en-US" sz="2200" dirty="0">
                <a:solidFill>
                  <a:srgbClr val="FF0000"/>
                </a:solidFill>
              </a:rPr>
              <a:t>“Rusty Gate” phenomenon</a:t>
            </a:r>
            <a:r>
              <a:rPr lang="en-US" sz="2200" dirty="0"/>
              <a:t>.  </a:t>
            </a:r>
            <a:endParaRPr lang="en-US" sz="2200" dirty="0" smtClean="0"/>
          </a:p>
          <a:p>
            <a:pPr algn="just"/>
            <a:r>
              <a:rPr lang="en-US" sz="2200" dirty="0" err="1" smtClean="0"/>
              <a:t>Rhus</a:t>
            </a:r>
            <a:r>
              <a:rPr lang="en-US" sz="2200" dirty="0" smtClean="0"/>
              <a:t> </a:t>
            </a:r>
            <a:r>
              <a:rPr lang="en-US" sz="2200" dirty="0" err="1"/>
              <a:t>tox</a:t>
            </a:r>
            <a:r>
              <a:rPr lang="en-US" sz="2200" dirty="0"/>
              <a:t> is helpful in </a:t>
            </a:r>
            <a:r>
              <a:rPr lang="en-US" sz="2200" dirty="0">
                <a:solidFill>
                  <a:srgbClr val="FF0000"/>
                </a:solidFill>
              </a:rPr>
              <a:t>strains and sprains </a:t>
            </a:r>
            <a:r>
              <a:rPr lang="en-US" sz="2200" dirty="0"/>
              <a:t>caused by over-lifting or overexertion.  One of its </a:t>
            </a:r>
            <a:r>
              <a:rPr lang="en-US" sz="2200" i="1" dirty="0"/>
              <a:t>keynote</a:t>
            </a:r>
            <a:r>
              <a:rPr lang="en-US" sz="2200" dirty="0"/>
              <a:t> characteristics is rheumatism that is worse in cold, wet, rainy weather. </a:t>
            </a:r>
            <a:endParaRPr lang="en-US" sz="2200" dirty="0" smtClean="0"/>
          </a:p>
          <a:p>
            <a:pPr algn="just"/>
            <a:r>
              <a:rPr lang="en-US" sz="2200" dirty="0" smtClean="0"/>
              <a:t>The </a:t>
            </a:r>
            <a:r>
              <a:rPr lang="en-US" sz="2200" dirty="0"/>
              <a:t>pains are typically </a:t>
            </a:r>
            <a:r>
              <a:rPr lang="en-US" sz="2200" dirty="0">
                <a:solidFill>
                  <a:srgbClr val="FF0000"/>
                </a:solidFill>
              </a:rPr>
              <a:t>worse at night</a:t>
            </a:r>
            <a:r>
              <a:rPr lang="en-US" sz="2200" dirty="0"/>
              <a:t>, and the person cannot find any comfortable position in which to rest. </a:t>
            </a:r>
            <a:endParaRPr lang="en-US" sz="2200" dirty="0" smtClean="0"/>
          </a:p>
          <a:p>
            <a:pPr algn="just"/>
            <a:r>
              <a:rPr lang="en-US" sz="2200" dirty="0" err="1" smtClean="0"/>
              <a:t>Rhus</a:t>
            </a:r>
            <a:r>
              <a:rPr lang="en-US" sz="2200" dirty="0" smtClean="0"/>
              <a:t> </a:t>
            </a:r>
            <a:r>
              <a:rPr lang="en-US" sz="2200" dirty="0" err="1"/>
              <a:t>tox</a:t>
            </a:r>
            <a:r>
              <a:rPr lang="en-US" sz="2200" dirty="0"/>
              <a:t> helps in cases where </a:t>
            </a:r>
            <a:r>
              <a:rPr lang="en-US" sz="2200" dirty="0">
                <a:solidFill>
                  <a:srgbClr val="FF0000"/>
                </a:solidFill>
              </a:rPr>
              <a:t>muscles twitch excessively</a:t>
            </a:r>
            <a:r>
              <a:rPr lang="en-US" sz="2200" dirty="0"/>
              <a:t>, and where there is a sensation of </a:t>
            </a:r>
            <a:r>
              <a:rPr lang="en-US" sz="2200" dirty="0">
                <a:solidFill>
                  <a:srgbClr val="FF0000"/>
                </a:solidFill>
              </a:rPr>
              <a:t>“crawling” or numbness </a:t>
            </a:r>
            <a:r>
              <a:rPr lang="en-US" sz="2200" dirty="0"/>
              <a:t>of the affected parts.   </a:t>
            </a:r>
            <a:endParaRPr lang="en-US" sz="2200" dirty="0" smtClean="0"/>
          </a:p>
          <a:p>
            <a:pPr algn="just"/>
            <a:r>
              <a:rPr lang="en-US" sz="2200" dirty="0" err="1" smtClean="0"/>
              <a:t>Rhus</a:t>
            </a:r>
            <a:r>
              <a:rPr lang="en-US" sz="2200" dirty="0" smtClean="0"/>
              <a:t> </a:t>
            </a:r>
            <a:r>
              <a:rPr lang="en-US" sz="2200" dirty="0" err="1"/>
              <a:t>tox</a:t>
            </a:r>
            <a:r>
              <a:rPr lang="en-US" sz="2200" dirty="0"/>
              <a:t> may help cases of </a:t>
            </a:r>
            <a:r>
              <a:rPr lang="en-US" sz="2200" dirty="0">
                <a:solidFill>
                  <a:srgbClr val="FF0000"/>
                </a:solidFill>
              </a:rPr>
              <a:t>sciatica that are better by warmth and from </a:t>
            </a:r>
            <a:r>
              <a:rPr lang="en-US" sz="2200" i="1" dirty="0">
                <a:solidFill>
                  <a:srgbClr val="FF0000"/>
                </a:solidFill>
              </a:rPr>
              <a:t>continued</a:t>
            </a:r>
            <a:r>
              <a:rPr lang="en-US" sz="2200" dirty="0">
                <a:solidFill>
                  <a:srgbClr val="FF0000"/>
                </a:solidFill>
              </a:rPr>
              <a:t> exercise.</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
            </a:r>
            <a:br>
              <a:rPr lang="en-US" b="1" u="sng" dirty="0" smtClean="0"/>
            </a:br>
            <a:r>
              <a:rPr lang="en-US" dirty="0" smtClean="0">
                <a:solidFill>
                  <a:srgbClr val="FF0000"/>
                </a:solidFill>
              </a:rPr>
              <a:t>SOME SURGICAL CONDITION TREATED BY HOMEOPATHY</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r>
              <a:rPr lang="en-US" b="1" dirty="0" smtClean="0"/>
              <a:t>GANGLION</a:t>
            </a:r>
            <a:endParaRPr lang="en-US" b="1" dirty="0"/>
          </a:p>
          <a:p>
            <a:pPr algn="just"/>
            <a:r>
              <a:rPr lang="en-US" sz="2200" dirty="0"/>
              <a:t>A ganglion is a </a:t>
            </a:r>
            <a:r>
              <a:rPr lang="en-US" sz="2200" dirty="0">
                <a:solidFill>
                  <a:srgbClr val="FF0000"/>
                </a:solidFill>
              </a:rPr>
              <a:t>sac-like swelling or cyst formed from the tissue </a:t>
            </a:r>
            <a:r>
              <a:rPr lang="en-US" sz="2200" dirty="0"/>
              <a:t>that </a:t>
            </a:r>
            <a:r>
              <a:rPr lang="en-US" sz="2200" dirty="0">
                <a:solidFill>
                  <a:srgbClr val="FF0000"/>
                </a:solidFill>
              </a:rPr>
              <a:t>lines a joint or tendon.</a:t>
            </a:r>
            <a:r>
              <a:rPr lang="en-US" sz="2200" dirty="0"/>
              <a:t> The tissue, called </a:t>
            </a:r>
            <a:r>
              <a:rPr lang="en-US" sz="2200" dirty="0" err="1"/>
              <a:t>synovium</a:t>
            </a:r>
            <a:r>
              <a:rPr lang="en-US" sz="2200" dirty="0"/>
              <a:t>, normally functions to produce lubricating fluid for these areas. </a:t>
            </a:r>
            <a:endParaRPr lang="en-US" sz="2200" dirty="0" smtClean="0"/>
          </a:p>
          <a:p>
            <a:pPr algn="just"/>
            <a:r>
              <a:rPr lang="en-US" sz="2200" u="sng" dirty="0" smtClean="0">
                <a:hlinkClick r:id="rId2" tooltip="Ganglion"/>
              </a:rPr>
              <a:t>Ganglion</a:t>
            </a:r>
            <a:r>
              <a:rPr lang="en-US" sz="2200" dirty="0" smtClean="0"/>
              <a:t> </a:t>
            </a:r>
            <a:r>
              <a:rPr lang="en-US" sz="2200" dirty="0"/>
              <a:t>cysts are </a:t>
            </a:r>
            <a:r>
              <a:rPr lang="en-US" sz="2200" u="sng" dirty="0">
                <a:hlinkClick r:id="rId3" tooltip="Idiopathic"/>
              </a:rPr>
              <a:t>idiopathic</a:t>
            </a:r>
            <a:r>
              <a:rPr lang="en-US" sz="2200" dirty="0"/>
              <a:t>, but presumably reflect a variation in normal joint </a:t>
            </a:r>
            <a:r>
              <a:rPr lang="en-US" sz="2200" dirty="0" smtClean="0"/>
              <a:t> </a:t>
            </a:r>
            <a:r>
              <a:rPr lang="en-US" sz="2200" dirty="0"/>
              <a:t>function</a:t>
            </a:r>
            <a:r>
              <a:rPr lang="en-US" sz="2200" dirty="0" smtClean="0"/>
              <a:t>.</a:t>
            </a:r>
          </a:p>
          <a:p>
            <a:pPr algn="just"/>
            <a:r>
              <a:rPr lang="en-US" sz="2200" dirty="0" smtClean="0"/>
              <a:t> </a:t>
            </a:r>
            <a:r>
              <a:rPr lang="en-US" sz="2200" dirty="0"/>
              <a:t>They are most often found around the </a:t>
            </a:r>
            <a:r>
              <a:rPr lang="en-US" sz="2200" dirty="0">
                <a:solidFill>
                  <a:srgbClr val="FF0000"/>
                </a:solidFill>
              </a:rPr>
              <a:t>wrist joint</a:t>
            </a:r>
            <a:r>
              <a:rPr lang="en-US" sz="2200" dirty="0"/>
              <a:t>, which accounts for 80% of all ganglion cysts.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How are ganglia treated?</a:t>
            </a:r>
            <a:br>
              <a:rPr lang="en-US" dirty="0" smtClean="0">
                <a:solidFill>
                  <a:srgbClr val="FF0000"/>
                </a:solidFill>
              </a:rPr>
            </a:br>
            <a:r>
              <a:rPr lang="en-US" dirty="0" smtClean="0">
                <a:solidFill>
                  <a:srgbClr val="FF0000"/>
                </a:solidFill>
              </a:rPr>
              <a:t>(Conventional Way)</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sz="2200" dirty="0" smtClean="0"/>
              <a:t>A </a:t>
            </a:r>
            <a:r>
              <a:rPr lang="en-US" sz="2200" dirty="0"/>
              <a:t>ganglion can spontaneously rupture and go away. </a:t>
            </a:r>
            <a:endParaRPr lang="en-US" sz="2200" dirty="0" smtClean="0"/>
          </a:p>
          <a:p>
            <a:pPr algn="just"/>
            <a:r>
              <a:rPr lang="en-US" sz="2200" dirty="0" smtClean="0"/>
              <a:t>Other </a:t>
            </a:r>
            <a:r>
              <a:rPr lang="en-US" sz="2200" dirty="0"/>
              <a:t>treatment options include removal of the ganglion fluid with a </a:t>
            </a:r>
            <a:r>
              <a:rPr lang="en-US" sz="2200" dirty="0">
                <a:solidFill>
                  <a:srgbClr val="FF0000"/>
                </a:solidFill>
              </a:rPr>
              <a:t>needle and syringe </a:t>
            </a:r>
            <a:r>
              <a:rPr lang="en-US" sz="2200" dirty="0"/>
              <a:t>(aspiration) with or without an injection of cortisone medication. </a:t>
            </a:r>
            <a:endParaRPr lang="en-US" sz="2200" dirty="0" smtClean="0"/>
          </a:p>
          <a:p>
            <a:pPr algn="just"/>
            <a:r>
              <a:rPr lang="en-US" sz="2200" dirty="0" smtClean="0"/>
              <a:t>Occasionally</a:t>
            </a:r>
            <a:r>
              <a:rPr lang="en-US" sz="2200" dirty="0"/>
              <a:t>, the entire ganglion is </a:t>
            </a:r>
            <a:r>
              <a:rPr lang="en-US" sz="2200" dirty="0" err="1">
                <a:solidFill>
                  <a:srgbClr val="FF0000"/>
                </a:solidFill>
              </a:rPr>
              <a:t>resected</a:t>
            </a:r>
            <a:r>
              <a:rPr lang="en-US" sz="2200" dirty="0">
                <a:solidFill>
                  <a:srgbClr val="FF0000"/>
                </a:solidFill>
              </a:rPr>
              <a:t> </a:t>
            </a:r>
            <a:r>
              <a:rPr lang="en-US" sz="2200" dirty="0"/>
              <a:t>with surgery. </a:t>
            </a:r>
            <a:r>
              <a:rPr lang="en-US" sz="2200" dirty="0" smtClean="0"/>
              <a:t>But with </a:t>
            </a:r>
            <a:r>
              <a:rPr lang="en-US" sz="2200" dirty="0"/>
              <a:t>surgery, the recurrence rate is reduced to 5 to 10</a:t>
            </a:r>
            <a:r>
              <a:rPr lang="en-US" sz="2200" dirty="0" smtClean="0"/>
              <a:t>%.</a:t>
            </a:r>
          </a:p>
          <a:p>
            <a:pPr algn="just"/>
            <a:r>
              <a:rPr lang="en-US" sz="2200" u="sng" dirty="0" smtClean="0">
                <a:solidFill>
                  <a:srgbClr val="FF0000"/>
                </a:solidFill>
              </a:rPr>
              <a:t>Arthroscopy </a:t>
            </a:r>
            <a:r>
              <a:rPr lang="en-US" sz="2200" u="sng" dirty="0">
                <a:solidFill>
                  <a:srgbClr val="FF0000"/>
                </a:solidFill>
              </a:rPr>
              <a:t>of the wrist </a:t>
            </a:r>
            <a:r>
              <a:rPr lang="en-US" sz="2200" dirty="0"/>
              <a:t>is becoming available as an alternative to open </a:t>
            </a:r>
            <a:r>
              <a:rPr lang="en-US" sz="2200" dirty="0" smtClean="0"/>
              <a:t>surgery </a:t>
            </a:r>
            <a:r>
              <a:rPr lang="en-US" sz="2200" dirty="0"/>
              <a:t>of ganglion cysts. </a:t>
            </a:r>
            <a:endParaRPr lang="en-US" sz="2200" dirty="0" smtClean="0"/>
          </a:p>
          <a:p>
            <a:pPr algn="just"/>
            <a:r>
              <a:rPr lang="en-US" sz="2200" dirty="0" smtClean="0"/>
              <a:t>Another </a:t>
            </a:r>
            <a:r>
              <a:rPr lang="en-US" sz="2200" dirty="0"/>
              <a:t>treatment applied is the use of a </a:t>
            </a:r>
            <a:r>
              <a:rPr lang="en-US" sz="2200" dirty="0">
                <a:solidFill>
                  <a:srgbClr val="FF0000"/>
                </a:solidFill>
              </a:rPr>
              <a:t>needle to drain the fluid from the cyst, </a:t>
            </a:r>
            <a:r>
              <a:rPr lang="en-US" sz="2200" dirty="0"/>
              <a:t>however if the fluid has become thick due to the passage of time this treatment is not always effective.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
            </a:r>
            <a:br>
              <a:rPr lang="en-US" b="1" dirty="0" smtClean="0">
                <a:solidFill>
                  <a:srgbClr val="FF0000"/>
                </a:solidFill>
              </a:rPr>
            </a:br>
            <a:r>
              <a:rPr lang="en-US" dirty="0" smtClean="0">
                <a:solidFill>
                  <a:srgbClr val="FF0000"/>
                </a:solidFill>
              </a:rPr>
              <a:t>Homeopathic Approach to Treatment of Ganglion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sz="2200" dirty="0" smtClean="0"/>
              <a:t>Largely </a:t>
            </a:r>
            <a:r>
              <a:rPr lang="en-US" sz="2200" dirty="0"/>
              <a:t>ganglion is labeled as a </a:t>
            </a:r>
            <a:r>
              <a:rPr lang="en-US" sz="2200" dirty="0">
                <a:solidFill>
                  <a:srgbClr val="FF0000"/>
                </a:solidFill>
              </a:rPr>
              <a:t>surgical condition</a:t>
            </a:r>
            <a:r>
              <a:rPr lang="en-US" sz="2200" dirty="0"/>
              <a:t>; however, in light of homoeopathy </a:t>
            </a:r>
            <a:r>
              <a:rPr lang="en-US" sz="2200" dirty="0">
                <a:solidFill>
                  <a:srgbClr val="FF0000"/>
                </a:solidFill>
              </a:rPr>
              <a:t>it can be termed as medico-surgical condition</a:t>
            </a:r>
            <a:r>
              <a:rPr lang="en-US" sz="2200" dirty="0" smtClean="0"/>
              <a:t>.</a:t>
            </a:r>
          </a:p>
          <a:p>
            <a:pPr algn="just"/>
            <a:r>
              <a:rPr lang="en-US" sz="2200" dirty="0" smtClean="0"/>
              <a:t>Surgeries done for ganglion are associated with complications like nerve damage, stiffness of joints and recurrence. </a:t>
            </a:r>
          </a:p>
          <a:p>
            <a:pPr algn="just"/>
            <a:r>
              <a:rPr lang="en-US" sz="2200" dirty="0" smtClean="0"/>
              <a:t>Interestingly</a:t>
            </a:r>
            <a:r>
              <a:rPr lang="en-US" sz="2200" dirty="0"/>
              <a:t>, homoeopathy treatment can effectively take care of ganglion and it can be the best way to avoid surgeon’s knife. </a:t>
            </a:r>
            <a:endParaRPr lang="en-US" sz="2200" dirty="0" smtClean="0"/>
          </a:p>
          <a:p>
            <a:pPr algn="just"/>
            <a:r>
              <a:rPr lang="en-US" sz="2200" dirty="0" smtClean="0"/>
              <a:t>Constitutional homoeopathy medicine prescribed on basis of symptoms of the disease as well as individual’s personality, improves re-absorption of fluid from the ganglion. </a:t>
            </a:r>
          </a:p>
          <a:p>
            <a:pPr algn="just"/>
            <a:r>
              <a:rPr lang="en-US" sz="2200" dirty="0" smtClean="0"/>
              <a:t>In addition, with homoeopathy treatment chance of recurrence is minimal. </a:t>
            </a:r>
          </a:p>
          <a:p>
            <a:endParaRPr lang="en-US" sz="2200" dirty="0" smtClean="0"/>
          </a:p>
          <a:p>
            <a:endParaRPr lang="en-US" sz="2200"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Homeopathy Approach (cont)</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sz="2200" dirty="0" smtClean="0"/>
              <a:t>I </a:t>
            </a:r>
            <a:r>
              <a:rPr lang="en-US" sz="2200" dirty="0"/>
              <a:t>very strongly feel that for ganglion, option of surgery should be sought only after fair trial of homoeopathy</a:t>
            </a:r>
            <a:r>
              <a:rPr lang="en-US" sz="2200" dirty="0" smtClean="0"/>
              <a:t>.</a:t>
            </a:r>
          </a:p>
          <a:p>
            <a:pPr algn="just"/>
            <a:r>
              <a:rPr lang="en-US" sz="2200" dirty="0" smtClean="0"/>
              <a:t>Some </a:t>
            </a:r>
            <a:r>
              <a:rPr lang="en-US" sz="2200" dirty="0"/>
              <a:t>times a single dose of </a:t>
            </a:r>
            <a:r>
              <a:rPr lang="en-US" sz="2200" dirty="0" err="1">
                <a:solidFill>
                  <a:srgbClr val="FF0000"/>
                </a:solidFill>
              </a:rPr>
              <a:t>Rhus</a:t>
            </a:r>
            <a:r>
              <a:rPr lang="en-US" sz="2200" dirty="0">
                <a:solidFill>
                  <a:srgbClr val="FF0000"/>
                </a:solidFill>
              </a:rPr>
              <a:t> </a:t>
            </a:r>
            <a:r>
              <a:rPr lang="en-US" sz="2200" dirty="0" err="1">
                <a:solidFill>
                  <a:srgbClr val="FF0000"/>
                </a:solidFill>
              </a:rPr>
              <a:t>Tox</a:t>
            </a:r>
            <a:r>
              <a:rPr lang="en-US" sz="2200" dirty="0">
                <a:solidFill>
                  <a:srgbClr val="FF0000"/>
                </a:solidFill>
              </a:rPr>
              <a:t> 50 M </a:t>
            </a:r>
            <a:r>
              <a:rPr lang="en-US" sz="2200" dirty="0"/>
              <a:t>is sufficient to treat ganglion within </a:t>
            </a:r>
            <a:r>
              <a:rPr lang="en-US" sz="2200" dirty="0">
                <a:solidFill>
                  <a:srgbClr val="FF0000"/>
                </a:solidFill>
              </a:rPr>
              <a:t>one week to 15 days</a:t>
            </a:r>
            <a:r>
              <a:rPr lang="en-US" sz="2200" dirty="0"/>
              <a:t>. Whereas some times complementary medicine </a:t>
            </a:r>
            <a:r>
              <a:rPr lang="en-US" sz="2200" dirty="0" err="1">
                <a:solidFill>
                  <a:srgbClr val="FF0000"/>
                </a:solidFill>
              </a:rPr>
              <a:t>Calcaria</a:t>
            </a:r>
            <a:r>
              <a:rPr lang="en-US" sz="2200" dirty="0">
                <a:solidFill>
                  <a:srgbClr val="FF0000"/>
                </a:solidFill>
              </a:rPr>
              <a:t> Flour </a:t>
            </a:r>
            <a:r>
              <a:rPr lang="en-US" sz="2200" dirty="0" smtClean="0">
                <a:solidFill>
                  <a:srgbClr val="FF0000"/>
                </a:solidFill>
              </a:rPr>
              <a:t>6X </a:t>
            </a:r>
            <a:r>
              <a:rPr lang="en-US" sz="2200" dirty="0"/>
              <a:t>is followed for 15 to 30 days.</a:t>
            </a:r>
          </a:p>
          <a:p>
            <a:pPr algn="just"/>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OSTEITIS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sz="2200" dirty="0" smtClean="0"/>
              <a:t>Known </a:t>
            </a:r>
            <a:r>
              <a:rPr lang="en-US" sz="2200" dirty="0"/>
              <a:t>as </a:t>
            </a:r>
            <a:r>
              <a:rPr lang="en-US" sz="2200" dirty="0">
                <a:solidFill>
                  <a:srgbClr val="FF0000"/>
                </a:solidFill>
              </a:rPr>
              <a:t>inflammation of a bone</a:t>
            </a:r>
            <a:r>
              <a:rPr lang="en-US" sz="2200" dirty="0"/>
              <a:t>, commonly known as </a:t>
            </a:r>
            <a:r>
              <a:rPr lang="en-US" sz="2200" dirty="0">
                <a:solidFill>
                  <a:srgbClr val="FF0000"/>
                </a:solidFill>
              </a:rPr>
              <a:t>bone enlargement,</a:t>
            </a:r>
            <a:r>
              <a:rPr lang="en-US" sz="2200" dirty="0"/>
              <a:t> which produces tenderness and an aching pain near the affected area. </a:t>
            </a:r>
            <a:endParaRPr lang="en-US" sz="2200" dirty="0" smtClean="0"/>
          </a:p>
          <a:p>
            <a:pPr algn="just"/>
            <a:r>
              <a:rPr lang="en-US" sz="2200" dirty="0" err="1" smtClean="0"/>
              <a:t>Osteitis</a:t>
            </a:r>
            <a:r>
              <a:rPr lang="en-US" sz="2200" dirty="0" smtClean="0"/>
              <a:t> </a:t>
            </a:r>
            <a:r>
              <a:rPr lang="en-US" sz="2200" dirty="0"/>
              <a:t>occurs under a variety of circumstances; it is seen in </a:t>
            </a:r>
            <a:r>
              <a:rPr lang="en-US" sz="2200" u="sng" dirty="0">
                <a:hlinkClick r:id="rId2"/>
              </a:rPr>
              <a:t>leprosy</a:t>
            </a:r>
            <a:r>
              <a:rPr lang="en-US" sz="2200" dirty="0"/>
              <a:t>, and </a:t>
            </a:r>
            <a:r>
              <a:rPr lang="en-US" sz="2200" u="sng" dirty="0">
                <a:hlinkClick r:id="rId3"/>
              </a:rPr>
              <a:t>congenital</a:t>
            </a:r>
            <a:r>
              <a:rPr lang="en-US" sz="2200" dirty="0"/>
              <a:t> or acquired </a:t>
            </a:r>
            <a:r>
              <a:rPr lang="en-US" sz="2200" u="sng" dirty="0">
                <a:hlinkClick r:id="rId4"/>
              </a:rPr>
              <a:t>syphilis</a:t>
            </a:r>
            <a:r>
              <a:rPr lang="en-US" sz="2200" dirty="0"/>
              <a:t>. </a:t>
            </a:r>
            <a:r>
              <a:rPr lang="en-US" sz="2200" dirty="0" smtClean="0"/>
              <a:t> </a:t>
            </a:r>
          </a:p>
          <a:p>
            <a:pPr algn="just"/>
            <a:r>
              <a:rPr lang="en-US" sz="2200" dirty="0" smtClean="0"/>
              <a:t>Sportsmen </a:t>
            </a:r>
            <a:r>
              <a:rPr lang="en-US" sz="2200" dirty="0"/>
              <a:t>and women are also sufferer of this problem which might have developed during </a:t>
            </a:r>
            <a:r>
              <a:rPr lang="en-US" sz="2200" dirty="0">
                <a:solidFill>
                  <a:srgbClr val="FF0000"/>
                </a:solidFill>
              </a:rPr>
              <a:t>micro trauma and its healing process</a:t>
            </a:r>
            <a:r>
              <a:rPr lang="en-US" sz="2200" dirty="0" smtClean="0"/>
              <a:t>.</a:t>
            </a:r>
          </a:p>
          <a:p>
            <a:pPr algn="just"/>
            <a:r>
              <a:rPr lang="en-US" sz="2200" dirty="0" err="1" smtClean="0"/>
              <a:t>Osteitis</a:t>
            </a:r>
            <a:r>
              <a:rPr lang="en-US" sz="2200" dirty="0" smtClean="0"/>
              <a:t> may occur at many parts of the body like Lower back, </a:t>
            </a:r>
            <a:r>
              <a:rPr lang="en-US" sz="2200" dirty="0" err="1" smtClean="0"/>
              <a:t>Symphysis</a:t>
            </a:r>
            <a:r>
              <a:rPr lang="en-US" sz="2200" dirty="0" smtClean="0"/>
              <a:t> Pubis, and small bones of the face, hands and feet.</a:t>
            </a:r>
            <a:endParaRPr lang="en-US" sz="2400" dirty="0" smtClean="0"/>
          </a:p>
          <a:p>
            <a:endParaRPr lang="en-US" sz="2200"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solidFill>
                  <a:srgbClr val="FF0000"/>
                </a:solidFill>
              </a:rPr>
              <a:t>Ostietis</a:t>
            </a:r>
            <a:r>
              <a:rPr lang="en-US" dirty="0" smtClean="0">
                <a:solidFill>
                  <a:srgbClr val="FF0000"/>
                </a:solidFill>
              </a:rPr>
              <a:t> Treatment </a:t>
            </a:r>
            <a:br>
              <a:rPr lang="en-US" dirty="0" smtClean="0">
                <a:solidFill>
                  <a:srgbClr val="FF0000"/>
                </a:solidFill>
              </a:rPr>
            </a:br>
            <a:r>
              <a:rPr lang="en-US" dirty="0" smtClean="0">
                <a:solidFill>
                  <a:srgbClr val="FF0000"/>
                </a:solidFill>
              </a:rPr>
              <a:t>(Conventional Way)</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2200" dirty="0" smtClean="0">
                <a:solidFill>
                  <a:srgbClr val="FF0000"/>
                </a:solidFill>
              </a:rPr>
              <a:t>The </a:t>
            </a:r>
            <a:r>
              <a:rPr lang="en-US" sz="2200" dirty="0">
                <a:solidFill>
                  <a:srgbClr val="FF0000"/>
                </a:solidFill>
              </a:rPr>
              <a:t>most important treatment for </a:t>
            </a:r>
            <a:r>
              <a:rPr lang="en-US" sz="2200" dirty="0" err="1">
                <a:solidFill>
                  <a:srgbClr val="FF0000"/>
                </a:solidFill>
              </a:rPr>
              <a:t>osteitis</a:t>
            </a:r>
            <a:r>
              <a:rPr lang="en-US" sz="2200" dirty="0">
                <a:solidFill>
                  <a:srgbClr val="FF0000"/>
                </a:solidFill>
              </a:rPr>
              <a:t>  is rest</a:t>
            </a:r>
            <a:r>
              <a:rPr lang="en-US" sz="2200" dirty="0"/>
              <a:t>. Because inflammation is the problem that is occurring, the body needs the joint to rest in order to heal properly. </a:t>
            </a:r>
            <a:endParaRPr lang="en-US" sz="2200" dirty="0" smtClean="0"/>
          </a:p>
          <a:p>
            <a:r>
              <a:rPr lang="en-US" sz="2200" dirty="0" smtClean="0">
                <a:solidFill>
                  <a:srgbClr val="FF0000"/>
                </a:solidFill>
              </a:rPr>
              <a:t>Ice </a:t>
            </a:r>
            <a:r>
              <a:rPr lang="en-US" sz="2200" dirty="0">
                <a:solidFill>
                  <a:srgbClr val="FF0000"/>
                </a:solidFill>
              </a:rPr>
              <a:t>packs and heat pads </a:t>
            </a:r>
            <a:r>
              <a:rPr lang="en-US" sz="2200" dirty="0"/>
              <a:t>are among the most commonly used treatments for inflammation. </a:t>
            </a:r>
            <a:endParaRPr lang="en-US" sz="2200" dirty="0" smtClean="0"/>
          </a:p>
          <a:p>
            <a:r>
              <a:rPr lang="en-US" sz="2200" dirty="0" err="1" smtClean="0">
                <a:solidFill>
                  <a:srgbClr val="FF0000"/>
                </a:solidFill>
              </a:rPr>
              <a:t>Nonsteroidal</a:t>
            </a:r>
            <a:r>
              <a:rPr lang="en-US" sz="2200" dirty="0" smtClean="0">
                <a:solidFill>
                  <a:srgbClr val="FF0000"/>
                </a:solidFill>
              </a:rPr>
              <a:t> </a:t>
            </a:r>
            <a:r>
              <a:rPr lang="en-US" sz="2200" dirty="0">
                <a:solidFill>
                  <a:srgbClr val="FF0000"/>
                </a:solidFill>
              </a:rPr>
              <a:t>anti-inflammatory medications</a:t>
            </a:r>
            <a:r>
              <a:rPr lang="en-US" sz="2200" dirty="0"/>
              <a:t>, commonly referred to as NSAIDs, are some of the most frequently prescribed medications.</a:t>
            </a:r>
            <a:r>
              <a:rPr lang="en-US" sz="2200" b="1" dirty="0"/>
              <a:t> </a:t>
            </a:r>
            <a:endParaRPr lang="en-US" sz="2200" b="1" dirty="0" smtClean="0"/>
          </a:p>
          <a:p>
            <a:r>
              <a:rPr lang="en-US" sz="2200" dirty="0" smtClean="0"/>
              <a:t>Most </a:t>
            </a:r>
            <a:r>
              <a:rPr lang="en-US" sz="2200" dirty="0"/>
              <a:t>of the bone problems of </a:t>
            </a:r>
            <a:r>
              <a:rPr lang="en-US" sz="2200" dirty="0" err="1"/>
              <a:t>osteitis</a:t>
            </a:r>
            <a:r>
              <a:rPr lang="en-US" sz="2200" dirty="0"/>
              <a:t> are usually </a:t>
            </a:r>
            <a:r>
              <a:rPr lang="en-US" sz="2200" dirty="0">
                <a:solidFill>
                  <a:srgbClr val="FF0000"/>
                </a:solidFill>
              </a:rPr>
              <a:t>reversible with surgery</a:t>
            </a:r>
            <a:r>
              <a:rPr lang="en-US" sz="2200" dirty="0" smtClean="0">
                <a:solidFill>
                  <a:srgbClr val="FF0000"/>
                </a:solidFill>
              </a:rPr>
              <a:t>.</a:t>
            </a:r>
          </a:p>
          <a:p>
            <a:r>
              <a:rPr lang="en-US" sz="2200" dirty="0" smtClean="0"/>
              <a:t>If </a:t>
            </a:r>
            <a:r>
              <a:rPr lang="en-US" sz="2200" dirty="0"/>
              <a:t>surgery is not possible, drugs can sometimes be used to </a:t>
            </a:r>
            <a:r>
              <a:rPr lang="en-US" sz="2200" dirty="0">
                <a:solidFill>
                  <a:srgbClr val="FF0000"/>
                </a:solidFill>
              </a:rPr>
              <a:t>lower calcium levels.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
            </a:r>
            <a:br>
              <a:rPr lang="en-US" b="1" dirty="0" smtClean="0">
                <a:solidFill>
                  <a:srgbClr val="FF0000"/>
                </a:solidFill>
              </a:rPr>
            </a:br>
            <a:r>
              <a:rPr lang="en-US" dirty="0" err="1" smtClean="0">
                <a:solidFill>
                  <a:srgbClr val="FF0000"/>
                </a:solidFill>
              </a:rPr>
              <a:t>Homepathic</a:t>
            </a:r>
            <a:r>
              <a:rPr lang="en-US" dirty="0" smtClean="0">
                <a:solidFill>
                  <a:srgbClr val="FF0000"/>
                </a:solidFill>
              </a:rPr>
              <a:t> Approach to Treatment of </a:t>
            </a:r>
            <a:r>
              <a:rPr lang="en-US" dirty="0" err="1" smtClean="0">
                <a:solidFill>
                  <a:srgbClr val="FF0000"/>
                </a:solidFill>
              </a:rPr>
              <a:t>Osteitis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sz="2200" dirty="0" smtClean="0"/>
              <a:t>In </a:t>
            </a:r>
            <a:r>
              <a:rPr lang="en-US" sz="2200" dirty="0"/>
              <a:t>homeopathy a </a:t>
            </a:r>
            <a:r>
              <a:rPr lang="en-US" sz="2200" dirty="0" err="1" smtClean="0"/>
              <a:t>biochemic</a:t>
            </a:r>
            <a:r>
              <a:rPr lang="en-US" sz="2200" dirty="0" smtClean="0"/>
              <a:t> </a:t>
            </a:r>
            <a:r>
              <a:rPr lang="en-US" sz="2200" dirty="0"/>
              <a:t>medicine </a:t>
            </a:r>
            <a:r>
              <a:rPr lang="en-US" sz="2200" dirty="0" err="1">
                <a:solidFill>
                  <a:srgbClr val="FF0000"/>
                </a:solidFill>
              </a:rPr>
              <a:t>Calceria</a:t>
            </a:r>
            <a:r>
              <a:rPr lang="en-US" sz="2200" dirty="0">
                <a:solidFill>
                  <a:srgbClr val="FF0000"/>
                </a:solidFill>
              </a:rPr>
              <a:t> Flour is </a:t>
            </a:r>
            <a:r>
              <a:rPr lang="en-US" sz="2200" dirty="0"/>
              <a:t>strongly recommended for the treatment of </a:t>
            </a:r>
            <a:r>
              <a:rPr lang="en-US" sz="2200" dirty="0" err="1"/>
              <a:t>osteitis</a:t>
            </a:r>
            <a:r>
              <a:rPr lang="en-US" sz="2200" dirty="0"/>
              <a:t>. </a:t>
            </a:r>
            <a:endParaRPr lang="en-US" sz="2200" dirty="0" smtClean="0"/>
          </a:p>
          <a:p>
            <a:r>
              <a:rPr lang="en-US" sz="2200" dirty="0" smtClean="0"/>
              <a:t>But </a:t>
            </a:r>
            <a:r>
              <a:rPr lang="en-US" sz="2200" dirty="0"/>
              <a:t>this medicine is slow acting medicine so it is advisable to take </a:t>
            </a:r>
            <a:r>
              <a:rPr lang="en-US" sz="2200" dirty="0" err="1">
                <a:solidFill>
                  <a:srgbClr val="FF0000"/>
                </a:solidFill>
              </a:rPr>
              <a:t>calceria</a:t>
            </a:r>
            <a:r>
              <a:rPr lang="en-US" sz="2200" dirty="0">
                <a:solidFill>
                  <a:srgbClr val="FF0000"/>
                </a:solidFill>
              </a:rPr>
              <a:t> Flour 6 X for about a whole month.</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normAutofit fontScale="90000"/>
          </a:bodyPr>
          <a:lstStyle/>
          <a:p>
            <a:r>
              <a:rPr lang="en-US" b="1" dirty="0" smtClean="0"/>
              <a:t/>
            </a:r>
            <a:br>
              <a:rPr lang="en-US" b="1" dirty="0" smtClean="0"/>
            </a:br>
            <a:r>
              <a:rPr lang="en-US" dirty="0" smtClean="0">
                <a:solidFill>
                  <a:srgbClr val="FF0000"/>
                </a:solidFill>
              </a:rPr>
              <a:t>TENDINITIS</a:t>
            </a:r>
            <a:r>
              <a:rPr lang="en-US" dirty="0" smtClean="0"/>
              <a:t/>
            </a:r>
            <a:br>
              <a:rPr lang="en-US" dirty="0" smtClean="0"/>
            </a:br>
            <a:r>
              <a:rPr lang="en-US" dirty="0" smtClean="0"/>
              <a:t> </a:t>
            </a:r>
            <a:br>
              <a:rPr lang="en-US" dirty="0" smtClean="0"/>
            </a:br>
            <a:endParaRPr lang="en-US" dirty="0"/>
          </a:p>
        </p:txBody>
      </p:sp>
      <p:sp>
        <p:nvSpPr>
          <p:cNvPr id="3" name="Content Placeholder 2"/>
          <p:cNvSpPr>
            <a:spLocks noGrp="1"/>
          </p:cNvSpPr>
          <p:nvPr>
            <p:ph idx="1"/>
          </p:nvPr>
        </p:nvSpPr>
        <p:spPr/>
        <p:txBody>
          <a:bodyPr>
            <a:normAutofit/>
          </a:bodyPr>
          <a:lstStyle/>
          <a:p>
            <a:r>
              <a:rPr lang="en-US" sz="2200" dirty="0" smtClean="0"/>
              <a:t>Also</a:t>
            </a:r>
            <a:r>
              <a:rPr lang="en-US" sz="2200" dirty="0"/>
              <a:t> called as </a:t>
            </a:r>
            <a:r>
              <a:rPr lang="en-US" sz="2200" b="1" dirty="0"/>
              <a:t>tendonitis</a:t>
            </a:r>
            <a:r>
              <a:rPr lang="en-US" sz="2200" dirty="0"/>
              <a:t>, meaning </a:t>
            </a:r>
            <a:r>
              <a:rPr lang="en-US" sz="2200" dirty="0">
                <a:solidFill>
                  <a:srgbClr val="FF0000"/>
                </a:solidFill>
              </a:rPr>
              <a:t>inflammation of a tendon</a:t>
            </a:r>
            <a:r>
              <a:rPr lang="en-US" sz="2200" dirty="0" smtClean="0"/>
              <a:t>.</a:t>
            </a:r>
          </a:p>
          <a:p>
            <a:r>
              <a:rPr lang="en-US" sz="2200" baseline="30000" dirty="0" smtClean="0"/>
              <a:t> </a:t>
            </a:r>
            <a:r>
              <a:rPr lang="en-US" sz="2200" dirty="0"/>
              <a:t>The term tendinitis should be </a:t>
            </a:r>
            <a:r>
              <a:rPr lang="en-US" sz="2200" dirty="0">
                <a:solidFill>
                  <a:srgbClr val="FF0000"/>
                </a:solidFill>
              </a:rPr>
              <a:t>reserved for tendon injuries </a:t>
            </a:r>
            <a:r>
              <a:rPr lang="en-US" sz="2200" dirty="0"/>
              <a:t>that involve larger-scale acute injuries accompanied by inflammation. </a:t>
            </a:r>
            <a:endParaRPr lang="en-US" sz="2200" dirty="0" smtClean="0"/>
          </a:p>
          <a:p>
            <a:r>
              <a:rPr lang="en-US" sz="2200" dirty="0" smtClean="0"/>
              <a:t>Generally </a:t>
            </a:r>
            <a:r>
              <a:rPr lang="en-US" sz="2200" dirty="0"/>
              <a:t>tendinitis is referred to by the body part involved, such as </a:t>
            </a:r>
            <a:r>
              <a:rPr lang="en-US" sz="2200" dirty="0">
                <a:solidFill>
                  <a:srgbClr val="FF0000"/>
                </a:solidFill>
              </a:rPr>
              <a:t>Achilles </a:t>
            </a:r>
            <a:r>
              <a:rPr lang="en-US" sz="2200" dirty="0" smtClean="0">
                <a:solidFill>
                  <a:srgbClr val="FF0000"/>
                </a:solidFill>
              </a:rPr>
              <a:t>tendinitis</a:t>
            </a:r>
            <a:r>
              <a:rPr lang="en-US" sz="2200" dirty="0">
                <a:solidFill>
                  <a:srgbClr val="FF0000"/>
                </a:solidFill>
              </a:rPr>
              <a:t> </a:t>
            </a:r>
            <a:r>
              <a:rPr lang="en-US" sz="2200" dirty="0" smtClean="0"/>
              <a:t>(affecting </a:t>
            </a:r>
            <a:r>
              <a:rPr lang="en-US" sz="2200" dirty="0"/>
              <a:t>the Achilles tendon), or </a:t>
            </a:r>
            <a:r>
              <a:rPr lang="en-US" sz="2200" dirty="0">
                <a:solidFill>
                  <a:srgbClr val="FF0000"/>
                </a:solidFill>
              </a:rPr>
              <a:t>patellar tendinitis </a:t>
            </a:r>
            <a:r>
              <a:rPr lang="en-US" sz="2200" dirty="0"/>
              <a:t>(jumper's knee, affecting the patellar tendon), Or </a:t>
            </a:r>
            <a:r>
              <a:rPr lang="en-US" sz="2200" dirty="0">
                <a:solidFill>
                  <a:srgbClr val="FF0000"/>
                </a:solidFill>
              </a:rPr>
              <a:t>shoulder </a:t>
            </a:r>
            <a:r>
              <a:rPr lang="en-US" sz="2200" dirty="0" smtClean="0">
                <a:solidFill>
                  <a:srgbClr val="FF0000"/>
                </a:solidFill>
              </a:rPr>
              <a:t>tendinitis </a:t>
            </a:r>
            <a:r>
              <a:rPr lang="en-US" sz="2200" dirty="0" smtClean="0"/>
              <a:t>or </a:t>
            </a:r>
            <a:r>
              <a:rPr lang="en-US" sz="2200" dirty="0" smtClean="0">
                <a:solidFill>
                  <a:srgbClr val="FF0000"/>
                </a:solidFill>
              </a:rPr>
              <a:t>elbow tendinitis </a:t>
            </a:r>
            <a:r>
              <a:rPr lang="en-US" sz="2200" dirty="0" smtClean="0"/>
              <a:t>as tennis elbow and javelin thrower’s elbow. </a:t>
            </a:r>
          </a:p>
          <a:p>
            <a:r>
              <a:rPr lang="en-US" sz="2200" dirty="0" smtClean="0"/>
              <a:t>Tendinitis </a:t>
            </a:r>
            <a:r>
              <a:rPr lang="en-US" sz="2200" dirty="0"/>
              <a:t>injuries are </a:t>
            </a:r>
            <a:r>
              <a:rPr lang="en-US" sz="2200" dirty="0">
                <a:solidFill>
                  <a:srgbClr val="FF0000"/>
                </a:solidFill>
              </a:rPr>
              <a:t>common in the upper and lower limbs </a:t>
            </a:r>
            <a:r>
              <a:rPr lang="en-US" sz="2200" dirty="0"/>
              <a:t>(including the </a:t>
            </a:r>
            <a:r>
              <a:rPr lang="en-US" sz="2200" u="sng" dirty="0"/>
              <a:t>rotator cuff</a:t>
            </a:r>
            <a:r>
              <a:rPr lang="en-US" sz="2200" dirty="0"/>
              <a:t> attachments), and are </a:t>
            </a:r>
            <a:r>
              <a:rPr lang="en-US" sz="2200" dirty="0">
                <a:solidFill>
                  <a:srgbClr val="FF0000"/>
                </a:solidFill>
              </a:rPr>
              <a:t>less common in the hips and torso.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Unhealthy Trend</a:t>
            </a:r>
            <a:endParaRPr lang="en-US"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pPr algn="just"/>
            <a:r>
              <a:rPr lang="en-US" sz="4000" dirty="0"/>
              <a:t>There is also a new trend taking place in the field of sports and exercise medicine today. </a:t>
            </a:r>
            <a:r>
              <a:rPr lang="en-US" sz="4000" dirty="0" smtClean="0"/>
              <a:t> </a:t>
            </a:r>
            <a:r>
              <a:rPr lang="en-US" sz="4000" dirty="0"/>
              <a:t>Which is not to be considered as a healthy trend? </a:t>
            </a:r>
            <a:endParaRPr lang="en-US" sz="4000" dirty="0" smtClean="0"/>
          </a:p>
          <a:p>
            <a:pPr algn="just"/>
            <a:r>
              <a:rPr lang="en-US" sz="4000" dirty="0" smtClean="0"/>
              <a:t>This </a:t>
            </a:r>
            <a:r>
              <a:rPr lang="en-US" sz="4000" dirty="0"/>
              <a:t>trend includes the use of a class of drugs </a:t>
            </a:r>
            <a:r>
              <a:rPr lang="en-US" sz="4000" dirty="0" smtClean="0"/>
              <a:t>called </a:t>
            </a:r>
            <a:r>
              <a:rPr lang="en-US" sz="4000" dirty="0" smtClean="0">
                <a:solidFill>
                  <a:srgbClr val="FF0000"/>
                </a:solidFill>
              </a:rPr>
              <a:t>NSAIDs,</a:t>
            </a:r>
            <a:r>
              <a:rPr lang="en-US" sz="4000" dirty="0" smtClean="0"/>
              <a:t> to enhance performance, </a:t>
            </a:r>
            <a:r>
              <a:rPr lang="en-US" sz="4000" dirty="0" smtClean="0">
                <a:solidFill>
                  <a:srgbClr val="FF0000"/>
                </a:solidFill>
              </a:rPr>
              <a:t>pre-medicate to avoid pain </a:t>
            </a:r>
            <a:r>
              <a:rPr lang="en-US" sz="4000" dirty="0" smtClean="0"/>
              <a:t>and to treat existing injuries.  These drugs  </a:t>
            </a:r>
            <a:r>
              <a:rPr lang="en-US" sz="4000" dirty="0"/>
              <a:t>not only complicate recovery, but also increase the risk of developing sports related injuries.  </a:t>
            </a:r>
            <a:endParaRPr lang="en-US" sz="4000" dirty="0" smtClean="0"/>
          </a:p>
          <a:p>
            <a:pPr algn="just"/>
            <a:r>
              <a:rPr lang="en-US" sz="4000" dirty="0"/>
              <a:t>T</a:t>
            </a:r>
            <a:r>
              <a:rPr lang="en-US" sz="4000" dirty="0" smtClean="0"/>
              <a:t>hese are so-called </a:t>
            </a:r>
            <a:r>
              <a:rPr lang="en-US" sz="4000" dirty="0" smtClean="0">
                <a:solidFill>
                  <a:srgbClr val="FF0000"/>
                </a:solidFill>
              </a:rPr>
              <a:t>“harmless drugs” </a:t>
            </a:r>
            <a:r>
              <a:rPr lang="en-US" sz="4000" dirty="0" smtClean="0"/>
              <a:t>and </a:t>
            </a:r>
            <a:r>
              <a:rPr lang="en-US" sz="4000" dirty="0"/>
              <a:t>are even recommended by physicians and physical therapists as an aid in the recovery process, even though they have been shown to have the </a:t>
            </a:r>
            <a:r>
              <a:rPr lang="en-US" sz="4000" i="1" dirty="0"/>
              <a:t>opposite</a:t>
            </a:r>
            <a:r>
              <a:rPr lang="en-US" sz="4000" dirty="0"/>
              <a:t> effect. </a:t>
            </a:r>
            <a:endParaRPr lang="en-US" sz="4000" dirty="0" smtClean="0"/>
          </a:p>
          <a:p>
            <a:pPr algn="just"/>
            <a:r>
              <a:rPr lang="en-US" sz="4000" dirty="0" smtClean="0"/>
              <a:t>This </a:t>
            </a:r>
            <a:r>
              <a:rPr lang="en-US" sz="4000" dirty="0"/>
              <a:t>group of medications includes  Ibuprofen, Acetaminophen (Tylenol) and Salicylic Acid (Aspirin).  </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Treatment of Tendinitis</a:t>
            </a:r>
            <a:br>
              <a:rPr lang="en-US" dirty="0" smtClean="0">
                <a:solidFill>
                  <a:srgbClr val="FF0000"/>
                </a:solidFill>
              </a:rPr>
            </a:br>
            <a:r>
              <a:rPr lang="en-US" dirty="0" smtClean="0">
                <a:solidFill>
                  <a:srgbClr val="FF0000"/>
                </a:solidFill>
              </a:rPr>
              <a:t>(Conventional Way)</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Treatment </a:t>
            </a:r>
            <a:r>
              <a:rPr lang="en-US" dirty="0"/>
              <a:t>of tendon injuries is largely conservative. Use of </a:t>
            </a:r>
            <a:r>
              <a:rPr lang="en-US" dirty="0">
                <a:solidFill>
                  <a:srgbClr val="FF0000"/>
                </a:solidFill>
              </a:rPr>
              <a:t>non-steroidal anti-inflammatory drugs, rest, and gradual return to exercise is a common therapy. </a:t>
            </a:r>
            <a:endParaRPr lang="en-US" dirty="0" smtClean="0">
              <a:solidFill>
                <a:srgbClr val="FF0000"/>
              </a:solidFill>
            </a:endParaRPr>
          </a:p>
          <a:p>
            <a:r>
              <a:rPr lang="en-US" dirty="0" smtClean="0">
                <a:solidFill>
                  <a:srgbClr val="FF0000"/>
                </a:solidFill>
              </a:rPr>
              <a:t>Resting </a:t>
            </a:r>
            <a:r>
              <a:rPr lang="en-US" dirty="0">
                <a:solidFill>
                  <a:srgbClr val="FF0000"/>
                </a:solidFill>
              </a:rPr>
              <a:t>assists in the prevention of further damage </a:t>
            </a:r>
            <a:r>
              <a:rPr lang="en-US" dirty="0"/>
              <a:t>to the tendon. Ice, compression and elevation are also frequently recommended. Physical </a:t>
            </a:r>
            <a:r>
              <a:rPr lang="en-US" dirty="0" smtClean="0"/>
              <a:t>therapy</a:t>
            </a:r>
            <a:r>
              <a:rPr lang="en-US" dirty="0"/>
              <a:t> </a:t>
            </a:r>
            <a:r>
              <a:rPr lang="en-US" dirty="0" smtClean="0"/>
              <a:t> </a:t>
            </a:r>
            <a:r>
              <a:rPr lang="en-US" dirty="0"/>
              <a:t>orthotics or braces may also be useful. </a:t>
            </a:r>
            <a:endParaRPr lang="en-US" dirty="0" smtClean="0"/>
          </a:p>
          <a:p>
            <a:r>
              <a:rPr lang="en-US" dirty="0" smtClean="0"/>
              <a:t>Initial </a:t>
            </a:r>
            <a:r>
              <a:rPr lang="en-US" dirty="0"/>
              <a:t>recovery is typically within 2 to 3 days and full recovery is within </a:t>
            </a:r>
            <a:r>
              <a:rPr lang="en-US" dirty="0">
                <a:solidFill>
                  <a:srgbClr val="FF0000"/>
                </a:solidFill>
              </a:rPr>
              <a:t>4 to 6 weeks</a:t>
            </a:r>
            <a:r>
              <a:rPr lang="en-US" dirty="0"/>
              <a:t>. </a:t>
            </a:r>
            <a:r>
              <a:rPr lang="en-US" dirty="0" smtClean="0"/>
              <a:t>But chance of re-injures are very common.</a:t>
            </a:r>
          </a:p>
          <a:p>
            <a:r>
              <a:rPr lang="en-US" dirty="0" smtClean="0"/>
              <a:t>Some literature indicates that tendonitis may take </a:t>
            </a:r>
            <a:r>
              <a:rPr lang="en-US" dirty="0" smtClean="0">
                <a:solidFill>
                  <a:srgbClr val="FF0000"/>
                </a:solidFill>
              </a:rPr>
              <a:t>6 months to  one and half year time to heal completely.</a:t>
            </a:r>
          </a:p>
          <a:p>
            <a:r>
              <a:rPr lang="en-US" dirty="0" smtClean="0">
                <a:solidFill>
                  <a:srgbClr val="FF0000"/>
                </a:solidFill>
              </a:rPr>
              <a:t>Steroid </a:t>
            </a:r>
            <a:r>
              <a:rPr lang="en-US" dirty="0">
                <a:solidFill>
                  <a:srgbClr val="FF0000"/>
                </a:solidFill>
              </a:rPr>
              <a:t>injections </a:t>
            </a:r>
            <a:r>
              <a:rPr lang="en-US" dirty="0"/>
              <a:t>have not been shown to have long term benefits and are equivalent to NSAIDs in the short term. </a:t>
            </a:r>
            <a:endParaRPr lang="en-US" dirty="0" smtClean="0"/>
          </a:p>
          <a:p>
            <a:r>
              <a:rPr lang="en-US" dirty="0" smtClean="0"/>
              <a:t>In </a:t>
            </a:r>
            <a:r>
              <a:rPr lang="en-US" dirty="0"/>
              <a:t>chronic tendinitis </a:t>
            </a:r>
            <a:r>
              <a:rPr lang="en-US" dirty="0">
                <a:solidFill>
                  <a:srgbClr val="FF0000"/>
                </a:solidFill>
              </a:rPr>
              <a:t>laser therapy has been found to be better than conservative </a:t>
            </a:r>
            <a:r>
              <a:rPr lang="en-US" dirty="0" smtClean="0">
                <a:solidFill>
                  <a:srgbClr val="FF0000"/>
                </a:solidFill>
              </a:rPr>
              <a:t>treatment. </a:t>
            </a:r>
            <a:endParaRPr lang="en-US"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dirty="0" smtClean="0">
                <a:solidFill>
                  <a:srgbClr val="FF0000"/>
                </a:solidFill>
              </a:rPr>
              <a:t>Homeopathy Approach to Treatment of Tendinitis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2200" dirty="0" err="1" smtClean="0">
                <a:solidFill>
                  <a:srgbClr val="FF0000"/>
                </a:solidFill>
              </a:rPr>
              <a:t>Ruta</a:t>
            </a:r>
            <a:r>
              <a:rPr lang="en-US" sz="2200" dirty="0" smtClean="0">
                <a:solidFill>
                  <a:srgbClr val="FF0000"/>
                </a:solidFill>
              </a:rPr>
              <a:t> </a:t>
            </a:r>
            <a:r>
              <a:rPr lang="en-US" sz="2200" dirty="0"/>
              <a:t>is the homeopathy medicine which is recommended for the </a:t>
            </a:r>
            <a:r>
              <a:rPr lang="en-US" sz="2200" dirty="0">
                <a:solidFill>
                  <a:srgbClr val="FF0000"/>
                </a:solidFill>
              </a:rPr>
              <a:t>treatment of tendinitis. </a:t>
            </a:r>
            <a:r>
              <a:rPr lang="en-US" sz="2200" dirty="0"/>
              <a:t>But my personal experience is that the high power of this medicine does not help much whereas </a:t>
            </a:r>
            <a:r>
              <a:rPr lang="en-US" sz="2200" dirty="0" err="1">
                <a:solidFill>
                  <a:srgbClr val="FF0000"/>
                </a:solidFill>
              </a:rPr>
              <a:t>Ruta</a:t>
            </a:r>
            <a:r>
              <a:rPr lang="en-US" sz="2200" dirty="0">
                <a:solidFill>
                  <a:srgbClr val="FF0000"/>
                </a:solidFill>
              </a:rPr>
              <a:t> 6 (a low power dose ) for 15 to 30 days</a:t>
            </a:r>
            <a:r>
              <a:rPr lang="en-US" sz="2200" dirty="0"/>
              <a:t> is effectively cure the problem of tendinitis. </a:t>
            </a:r>
            <a:endParaRPr lang="en-US" sz="2200" dirty="0" smtClean="0"/>
          </a:p>
          <a:p>
            <a:r>
              <a:rPr lang="en-US" sz="2200" dirty="0" smtClean="0"/>
              <a:t>Some </a:t>
            </a:r>
            <a:r>
              <a:rPr lang="en-US" sz="2200" dirty="0"/>
              <a:t>time </a:t>
            </a:r>
            <a:r>
              <a:rPr lang="en-US" sz="2200" dirty="0" err="1">
                <a:solidFill>
                  <a:srgbClr val="FF0000"/>
                </a:solidFill>
              </a:rPr>
              <a:t>Rhustox</a:t>
            </a:r>
            <a:r>
              <a:rPr lang="en-US" sz="2200" dirty="0">
                <a:solidFill>
                  <a:srgbClr val="FF0000"/>
                </a:solidFill>
              </a:rPr>
              <a:t> is given as supplementary medicine </a:t>
            </a:r>
            <a:r>
              <a:rPr lang="en-US" sz="2200" dirty="0"/>
              <a:t>with </a:t>
            </a:r>
            <a:r>
              <a:rPr lang="en-US" sz="2200" dirty="0" err="1"/>
              <a:t>Ruta</a:t>
            </a:r>
            <a:r>
              <a:rPr lang="en-US" sz="2200" dirty="0"/>
              <a:t> for complete recovery.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BOILS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2200" dirty="0" smtClean="0"/>
              <a:t>Also </a:t>
            </a:r>
            <a:r>
              <a:rPr lang="en-US" sz="2200" dirty="0"/>
              <a:t>called a </a:t>
            </a:r>
            <a:r>
              <a:rPr lang="en-US" sz="2200" b="1" dirty="0"/>
              <a:t>furuncle</a:t>
            </a:r>
            <a:r>
              <a:rPr lang="en-US" sz="2200" dirty="0"/>
              <a:t>, is a </a:t>
            </a:r>
            <a:r>
              <a:rPr lang="en-US" sz="2200" dirty="0">
                <a:solidFill>
                  <a:srgbClr val="FF0000"/>
                </a:solidFill>
              </a:rPr>
              <a:t>deep infection of the hair follicle</a:t>
            </a:r>
            <a:r>
              <a:rPr lang="en-US" sz="2200" dirty="0"/>
              <a:t>. </a:t>
            </a:r>
            <a:endParaRPr lang="en-US" sz="2200" dirty="0" smtClean="0"/>
          </a:p>
          <a:p>
            <a:r>
              <a:rPr lang="en-US" sz="2200" dirty="0" smtClean="0"/>
              <a:t>It </a:t>
            </a:r>
            <a:r>
              <a:rPr lang="en-US" sz="2200" dirty="0"/>
              <a:t>is most commonly caused by </a:t>
            </a:r>
            <a:r>
              <a:rPr lang="en-US" sz="2200" dirty="0" smtClean="0"/>
              <a:t>infection by the  bacteria, </a:t>
            </a:r>
            <a:r>
              <a:rPr lang="en-US" sz="2200" dirty="0"/>
              <a:t>resulting in a painful swollen area on the skin caused by an accumulation of pus and dead tissue. </a:t>
            </a:r>
            <a:endParaRPr lang="en-US" sz="2200" dirty="0" smtClean="0"/>
          </a:p>
          <a:p>
            <a:r>
              <a:rPr lang="en-US" sz="2200" dirty="0" smtClean="0"/>
              <a:t>Some </a:t>
            </a:r>
            <a:r>
              <a:rPr lang="en-US" sz="2200" dirty="0"/>
              <a:t>times they are bumpy red, pus-filled lumps around a hair follicle that are tender, warm, and very painful. </a:t>
            </a:r>
            <a:endParaRPr lang="en-US" sz="2200" dirty="0" smtClean="0"/>
          </a:p>
          <a:p>
            <a:r>
              <a:rPr lang="en-US" sz="2200" dirty="0" smtClean="0"/>
              <a:t>They </a:t>
            </a:r>
            <a:r>
              <a:rPr lang="en-US" sz="2200" dirty="0"/>
              <a:t>range from pea-sized to golf ball-sized</a:t>
            </a:r>
            <a:r>
              <a:rPr lang="en-US" sz="2200" dirty="0" smtClean="0"/>
              <a:t>.</a:t>
            </a:r>
          </a:p>
          <a:p>
            <a:r>
              <a:rPr lang="en-US" sz="2200" dirty="0" smtClean="0"/>
              <a:t>A </a:t>
            </a:r>
            <a:r>
              <a:rPr lang="en-US" sz="2200" dirty="0"/>
              <a:t>yellow or white point at the center of the lump can be seen when the boil is ready to drain or discharge pus. </a:t>
            </a:r>
            <a:endParaRPr lang="en-US" sz="2200" dirty="0" smtClean="0"/>
          </a:p>
          <a:p>
            <a:r>
              <a:rPr lang="en-US" sz="2200" dirty="0" smtClean="0"/>
              <a:t>In </a:t>
            </a:r>
            <a:r>
              <a:rPr lang="en-US" sz="2200" dirty="0"/>
              <a:t>a severe infection, an individual may experience fever, swollen lymph nodes, and fatigue.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Treatment of Boils</a:t>
            </a:r>
            <a:br>
              <a:rPr lang="en-US" dirty="0" smtClean="0">
                <a:solidFill>
                  <a:srgbClr val="FF0000"/>
                </a:solidFill>
              </a:rPr>
            </a:br>
            <a:r>
              <a:rPr lang="en-US" dirty="0" smtClean="0">
                <a:solidFill>
                  <a:srgbClr val="FF0000"/>
                </a:solidFill>
              </a:rPr>
              <a:t>(Conventional Way)</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2200" dirty="0" smtClean="0"/>
              <a:t>In </a:t>
            </a:r>
            <a:r>
              <a:rPr lang="en-US" sz="2200" dirty="0"/>
              <a:t>contrast to common belief, boils do not need to be drained in order to heal; in fact </a:t>
            </a:r>
            <a:r>
              <a:rPr lang="en-US" sz="2200" dirty="0">
                <a:solidFill>
                  <a:srgbClr val="FF0000"/>
                </a:solidFill>
              </a:rPr>
              <a:t>opening the affected skin area can cause further infections. </a:t>
            </a:r>
            <a:endParaRPr lang="en-US" sz="2200" dirty="0" smtClean="0">
              <a:solidFill>
                <a:srgbClr val="FF0000"/>
              </a:solidFill>
            </a:endParaRPr>
          </a:p>
          <a:p>
            <a:r>
              <a:rPr lang="en-US" sz="2200" dirty="0" smtClean="0"/>
              <a:t>In </a:t>
            </a:r>
            <a:r>
              <a:rPr lang="en-US" sz="2200" dirty="0"/>
              <a:t>some instances, however, draining can be encouraged by application of a cloth soaked in warm salt water. </a:t>
            </a:r>
            <a:r>
              <a:rPr lang="en-US" sz="2200" dirty="0">
                <a:solidFill>
                  <a:srgbClr val="FF0000"/>
                </a:solidFill>
              </a:rPr>
              <a:t>Washing and covering the furuncle with antibiotic cream  and a bandage also promotes healing. </a:t>
            </a:r>
            <a:endParaRPr lang="en-US" sz="2200" dirty="0" smtClean="0">
              <a:solidFill>
                <a:srgbClr val="FF0000"/>
              </a:solidFill>
            </a:endParaRPr>
          </a:p>
          <a:p>
            <a:r>
              <a:rPr lang="en-US" sz="2200" dirty="0" smtClean="0"/>
              <a:t>Furuncles </a:t>
            </a:r>
            <a:r>
              <a:rPr lang="en-US" sz="2200" dirty="0"/>
              <a:t>should </a:t>
            </a:r>
            <a:r>
              <a:rPr lang="en-US" sz="2200" dirty="0">
                <a:solidFill>
                  <a:srgbClr val="FF0000"/>
                </a:solidFill>
              </a:rPr>
              <a:t>never be squeezed or lanced </a:t>
            </a:r>
            <a:r>
              <a:rPr lang="en-US" sz="2200" dirty="0"/>
              <a:t>without the oversight of a </a:t>
            </a:r>
            <a:r>
              <a:rPr lang="en-US" sz="2200" dirty="0">
                <a:solidFill>
                  <a:srgbClr val="FF0000"/>
                </a:solidFill>
              </a:rPr>
              <a:t>medical practitioner </a:t>
            </a:r>
            <a:r>
              <a:rPr lang="en-US" sz="2200" dirty="0"/>
              <a:t>because it may spread the infection. </a:t>
            </a:r>
            <a:endParaRPr lang="en-US" sz="2200" dirty="0" smtClean="0"/>
          </a:p>
          <a:p>
            <a:endParaRPr lang="en-US" sz="2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Treatment of Boils (cont)</a:t>
            </a:r>
            <a:endParaRPr lang="en-US" dirty="0"/>
          </a:p>
        </p:txBody>
      </p:sp>
      <p:sp>
        <p:nvSpPr>
          <p:cNvPr id="3" name="Content Placeholder 2"/>
          <p:cNvSpPr>
            <a:spLocks noGrp="1"/>
          </p:cNvSpPr>
          <p:nvPr>
            <p:ph idx="1"/>
          </p:nvPr>
        </p:nvSpPr>
        <p:spPr/>
        <p:txBody>
          <a:bodyPr>
            <a:noAutofit/>
          </a:bodyPr>
          <a:lstStyle/>
          <a:p>
            <a:r>
              <a:rPr lang="en-US" sz="2200" dirty="0" smtClean="0">
                <a:solidFill>
                  <a:srgbClr val="FF0000"/>
                </a:solidFill>
              </a:rPr>
              <a:t>Antibiotic  therapy is advisable </a:t>
            </a:r>
            <a:r>
              <a:rPr lang="en-US" sz="2200" dirty="0" smtClean="0"/>
              <a:t>for large or recurrent boils or those that occur in sensitive areas (such as around or in the nostrils or in the ear). </a:t>
            </a:r>
          </a:p>
          <a:p>
            <a:r>
              <a:rPr lang="en-US" sz="2200" dirty="0" smtClean="0"/>
              <a:t>As </a:t>
            </a:r>
            <a:r>
              <a:rPr lang="en-US" sz="2200" dirty="0"/>
              <a:t>long as the boil is small and firm, opening the area and draining the boil is not helpful, even if the area is painful. </a:t>
            </a:r>
            <a:endParaRPr lang="en-US" sz="2200" dirty="0" smtClean="0"/>
          </a:p>
          <a:p>
            <a:r>
              <a:rPr lang="en-US" sz="2200" dirty="0" smtClean="0"/>
              <a:t>However</a:t>
            </a:r>
            <a:r>
              <a:rPr lang="en-US" sz="2200" dirty="0"/>
              <a:t>, once the </a:t>
            </a:r>
            <a:r>
              <a:rPr lang="en-US" sz="2200" dirty="0">
                <a:solidFill>
                  <a:srgbClr val="FF0000"/>
                </a:solidFill>
              </a:rPr>
              <a:t>boil becomes soft or "forms a head" </a:t>
            </a:r>
            <a:r>
              <a:rPr lang="en-US" sz="2200" dirty="0"/>
              <a:t>(that is, a small pustule is noted in the boil), </a:t>
            </a:r>
            <a:r>
              <a:rPr lang="en-US" sz="2200" dirty="0">
                <a:solidFill>
                  <a:srgbClr val="FF0000"/>
                </a:solidFill>
              </a:rPr>
              <a:t>it can be ready to drain</a:t>
            </a:r>
            <a:r>
              <a:rPr lang="en-US" sz="2200" dirty="0"/>
              <a:t>. </a:t>
            </a:r>
            <a:endParaRPr lang="en-US" sz="2200" dirty="0" smtClean="0"/>
          </a:p>
          <a:p>
            <a:r>
              <a:rPr lang="en-US" sz="2200" dirty="0" smtClean="0"/>
              <a:t>Once </a:t>
            </a:r>
            <a:r>
              <a:rPr lang="en-US" sz="2200" dirty="0"/>
              <a:t>drained, pain relief can be dramatic. </a:t>
            </a:r>
            <a:endParaRPr lang="en-US" sz="2200" dirty="0" smtClean="0"/>
          </a:p>
          <a:p>
            <a:r>
              <a:rPr lang="en-US" sz="2200" dirty="0" smtClean="0"/>
              <a:t>Most </a:t>
            </a:r>
            <a:r>
              <a:rPr lang="en-US" sz="2200" dirty="0"/>
              <a:t>small </a:t>
            </a:r>
            <a:r>
              <a:rPr lang="en-US" sz="2200" dirty="0" smtClean="0"/>
              <a:t>boils, </a:t>
            </a:r>
            <a:r>
              <a:rPr lang="en-US" sz="2200" dirty="0">
                <a:solidFill>
                  <a:srgbClr val="FF0000"/>
                </a:solidFill>
              </a:rPr>
              <a:t>drain on their </a:t>
            </a:r>
            <a:r>
              <a:rPr lang="en-US" sz="2200" dirty="0" smtClean="0">
                <a:solidFill>
                  <a:srgbClr val="FF0000"/>
                </a:solidFill>
              </a:rPr>
              <a:t>own</a:t>
            </a:r>
            <a:r>
              <a:rPr lang="en-US" sz="2200" dirty="0" smtClean="0"/>
              <a:t>. </a:t>
            </a:r>
          </a:p>
          <a:p>
            <a:r>
              <a:rPr lang="en-US" sz="2200" dirty="0" smtClean="0"/>
              <a:t>Larger boils </a:t>
            </a:r>
            <a:r>
              <a:rPr lang="en-US" sz="2200" dirty="0"/>
              <a:t>will need to be </a:t>
            </a:r>
            <a:r>
              <a:rPr lang="en-US" sz="2200" dirty="0">
                <a:solidFill>
                  <a:srgbClr val="FF0000"/>
                </a:solidFill>
              </a:rPr>
              <a:t>drained or "lanced" by a health-care practitioner. </a:t>
            </a:r>
            <a:r>
              <a:rPr lang="en-US" sz="2200" dirty="0"/>
              <a:t>Frequently, these larger boils contain several pockets of pus that must be opened and drained.</a:t>
            </a:r>
          </a:p>
          <a:p>
            <a:endParaRPr lang="en-US" sz="22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dirty="0" smtClean="0">
                <a:solidFill>
                  <a:srgbClr val="FF0000"/>
                </a:solidFill>
              </a:rPr>
              <a:t>Homeopathic Approach to Treatment of Boils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2200" dirty="0" smtClean="0"/>
              <a:t>Two </a:t>
            </a:r>
            <a:r>
              <a:rPr lang="en-US" sz="2200" dirty="0"/>
              <a:t>homeopathy medicine are very much useful in the treatment of boils. In the early stage of boils </a:t>
            </a:r>
            <a:r>
              <a:rPr lang="en-US" sz="2200" dirty="0" err="1">
                <a:solidFill>
                  <a:srgbClr val="FF0000"/>
                </a:solidFill>
              </a:rPr>
              <a:t>Silicia</a:t>
            </a:r>
            <a:r>
              <a:rPr lang="en-US" sz="2200" dirty="0">
                <a:solidFill>
                  <a:srgbClr val="FF0000"/>
                </a:solidFill>
              </a:rPr>
              <a:t> 1 M or 200 power </a:t>
            </a:r>
            <a:r>
              <a:rPr lang="en-US" sz="2200" dirty="0"/>
              <a:t>is recommended to </a:t>
            </a:r>
            <a:r>
              <a:rPr lang="en-US" sz="2200" dirty="0" err="1"/>
              <a:t>subsidise</a:t>
            </a:r>
            <a:r>
              <a:rPr lang="en-US" sz="2200" dirty="0"/>
              <a:t> the problem. But the same medicine if given in later stage may help to drain the boils. Whereas the second medicine </a:t>
            </a:r>
            <a:r>
              <a:rPr lang="en-US" sz="2200" dirty="0" err="1">
                <a:solidFill>
                  <a:srgbClr val="FF0000"/>
                </a:solidFill>
              </a:rPr>
              <a:t>Heper</a:t>
            </a:r>
            <a:r>
              <a:rPr lang="en-US" sz="2200" dirty="0">
                <a:solidFill>
                  <a:srgbClr val="FF0000"/>
                </a:solidFill>
              </a:rPr>
              <a:t> </a:t>
            </a:r>
            <a:r>
              <a:rPr lang="en-US" sz="2200" dirty="0" err="1">
                <a:solidFill>
                  <a:srgbClr val="FF0000"/>
                </a:solidFill>
              </a:rPr>
              <a:t>Sulpher</a:t>
            </a:r>
            <a:r>
              <a:rPr lang="en-US" sz="2200" dirty="0">
                <a:solidFill>
                  <a:srgbClr val="FF0000"/>
                </a:solidFill>
              </a:rPr>
              <a:t> </a:t>
            </a:r>
            <a:r>
              <a:rPr lang="en-US" sz="2200" dirty="0"/>
              <a:t>is recommended only in later stage and it helps in draining out the pus from the boils and helps in healing.</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Conclusion</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dirty="0"/>
              <a:t>Homeopathy is a form of </a:t>
            </a:r>
            <a:r>
              <a:rPr lang="en-US" dirty="0">
                <a:solidFill>
                  <a:srgbClr val="FF0000"/>
                </a:solidFill>
              </a:rPr>
              <a:t>alternative medicine first proposed by German physician Samuel Hahnemann </a:t>
            </a:r>
            <a:r>
              <a:rPr lang="en-US" dirty="0"/>
              <a:t>in 1796 </a:t>
            </a:r>
            <a:r>
              <a:rPr lang="en-US" dirty="0" smtClean="0"/>
              <a:t>.</a:t>
            </a:r>
          </a:p>
          <a:p>
            <a:r>
              <a:rPr lang="en-US" dirty="0" smtClean="0"/>
              <a:t>Homeopathy </a:t>
            </a:r>
            <a:r>
              <a:rPr lang="en-US" dirty="0"/>
              <a:t>remedy has become increasingly </a:t>
            </a:r>
            <a:r>
              <a:rPr lang="en-US" dirty="0">
                <a:solidFill>
                  <a:srgbClr val="FF0000"/>
                </a:solidFill>
              </a:rPr>
              <a:t>popular in recent years </a:t>
            </a:r>
            <a:r>
              <a:rPr lang="en-US" dirty="0"/>
              <a:t>with more than </a:t>
            </a:r>
            <a:r>
              <a:rPr lang="en-US" dirty="0">
                <a:solidFill>
                  <a:srgbClr val="FF0000"/>
                </a:solidFill>
              </a:rPr>
              <a:t>30 millions users in Europe </a:t>
            </a:r>
            <a:r>
              <a:rPr lang="en-US" dirty="0"/>
              <a:t>and many millions more across the world. </a:t>
            </a:r>
            <a:endParaRPr lang="en-US" dirty="0" smtClean="0"/>
          </a:p>
          <a:p>
            <a:r>
              <a:rPr lang="en-US" dirty="0" smtClean="0"/>
              <a:t>India </a:t>
            </a:r>
            <a:r>
              <a:rPr lang="en-US" dirty="0"/>
              <a:t>is also one of the countries which are following this form of medicine and </a:t>
            </a:r>
            <a:r>
              <a:rPr lang="en-US" dirty="0">
                <a:solidFill>
                  <a:srgbClr val="FF0000"/>
                </a:solidFill>
              </a:rPr>
              <a:t>now its legal status is as par with </a:t>
            </a:r>
            <a:r>
              <a:rPr lang="en-US" dirty="0" err="1">
                <a:solidFill>
                  <a:srgbClr val="FF0000"/>
                </a:solidFill>
              </a:rPr>
              <a:t>Allopathy</a:t>
            </a:r>
            <a:r>
              <a:rPr lang="en-US" dirty="0"/>
              <a:t>. </a:t>
            </a:r>
            <a:endParaRPr lang="en-US" dirty="0" smtClean="0"/>
          </a:p>
          <a:p>
            <a:r>
              <a:rPr lang="en-US" dirty="0" smtClean="0"/>
              <a:t>But </a:t>
            </a:r>
            <a:r>
              <a:rPr lang="en-US" dirty="0"/>
              <a:t>the people who suffer with sports related injuries are hesitant to go for a homeopathy remedy by thinking its action is very slow. This is because they are </a:t>
            </a:r>
            <a:r>
              <a:rPr lang="en-US" dirty="0">
                <a:solidFill>
                  <a:srgbClr val="FF0000"/>
                </a:solidFill>
              </a:rPr>
              <a:t>not aware the miraculous effect of homeopathy remedies, if it is administered immediately after injury.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Conclusion (cont)</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2200" dirty="0"/>
              <a:t>Also many characteristics of homeopathy medicine advocates that sports person should think about it. </a:t>
            </a:r>
            <a:endParaRPr lang="en-US" sz="2200" dirty="0" smtClean="0"/>
          </a:p>
          <a:p>
            <a:r>
              <a:rPr lang="en-US" sz="2200" dirty="0" smtClean="0"/>
              <a:t>Some </a:t>
            </a:r>
            <a:r>
              <a:rPr lang="en-US" sz="2200" dirty="0"/>
              <a:t>characteristics are:  </a:t>
            </a:r>
            <a:endParaRPr lang="en-US" sz="2200" dirty="0" smtClean="0"/>
          </a:p>
          <a:p>
            <a:pPr lvl="1"/>
            <a:r>
              <a:rPr lang="en-US" sz="2200" dirty="0" smtClean="0"/>
              <a:t>there </a:t>
            </a:r>
            <a:r>
              <a:rPr lang="en-US" sz="2200" dirty="0"/>
              <a:t>are </a:t>
            </a:r>
            <a:r>
              <a:rPr lang="en-US" sz="2200" dirty="0">
                <a:solidFill>
                  <a:srgbClr val="FF0000"/>
                </a:solidFill>
              </a:rPr>
              <a:t>no harmful side effects</a:t>
            </a:r>
            <a:r>
              <a:rPr lang="en-US" sz="2200" dirty="0"/>
              <a:t>, </a:t>
            </a:r>
            <a:endParaRPr lang="en-US" sz="2200" dirty="0" smtClean="0"/>
          </a:p>
          <a:p>
            <a:pPr lvl="1"/>
            <a:r>
              <a:rPr lang="en-US" sz="2200" dirty="0" smtClean="0"/>
              <a:t>they </a:t>
            </a:r>
            <a:r>
              <a:rPr lang="en-US" sz="2200" dirty="0"/>
              <a:t>are </a:t>
            </a:r>
            <a:r>
              <a:rPr lang="en-US" sz="2200" dirty="0">
                <a:solidFill>
                  <a:srgbClr val="FF0000"/>
                </a:solidFill>
              </a:rPr>
              <a:t>safe to use in all cases</a:t>
            </a:r>
            <a:r>
              <a:rPr lang="en-US" sz="2200" dirty="0"/>
              <a:t>, because of the degree of dilution </a:t>
            </a:r>
            <a:endParaRPr lang="en-US" sz="2200" dirty="0" smtClean="0"/>
          </a:p>
          <a:p>
            <a:pPr lvl="1"/>
            <a:r>
              <a:rPr lang="en-US" sz="2200" dirty="0" smtClean="0"/>
              <a:t>they </a:t>
            </a:r>
            <a:r>
              <a:rPr lang="en-US" sz="2200" dirty="0"/>
              <a:t>will </a:t>
            </a:r>
            <a:r>
              <a:rPr lang="en-US" sz="2200" dirty="0">
                <a:solidFill>
                  <a:srgbClr val="FF0000"/>
                </a:solidFill>
              </a:rPr>
              <a:t>not show up in any drug testing procedures </a:t>
            </a:r>
            <a:r>
              <a:rPr lang="en-US" sz="2200" dirty="0"/>
              <a:t>so there is no need to check whether any of the ingredients are on a banned list, </a:t>
            </a:r>
            <a:endParaRPr lang="en-US" sz="2200" dirty="0" smtClean="0"/>
          </a:p>
          <a:p>
            <a:pPr lvl="1"/>
            <a:r>
              <a:rPr lang="en-US" sz="2200" dirty="0" smtClean="0"/>
              <a:t>they </a:t>
            </a:r>
            <a:r>
              <a:rPr lang="en-US" sz="2200" dirty="0">
                <a:solidFill>
                  <a:srgbClr val="FF0000"/>
                </a:solidFill>
              </a:rPr>
              <a:t>cost less</a:t>
            </a:r>
            <a:r>
              <a:rPr lang="en-US" sz="2200" dirty="0"/>
              <a:t>, unlike conventional medicines they </a:t>
            </a:r>
            <a:r>
              <a:rPr lang="en-US" sz="2200" dirty="0">
                <a:solidFill>
                  <a:srgbClr val="FF0000"/>
                </a:solidFill>
              </a:rPr>
              <a:t>can be kept for later use, </a:t>
            </a:r>
            <a:endParaRPr lang="en-US" sz="2200" dirty="0" smtClean="0">
              <a:solidFill>
                <a:srgbClr val="FF0000"/>
              </a:solidFill>
            </a:endParaRPr>
          </a:p>
          <a:p>
            <a:pPr lvl="1"/>
            <a:endParaRPr lang="en-US" sz="22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Conclusion (cont)</a:t>
            </a:r>
            <a:endParaRPr lang="en-US" dirty="0"/>
          </a:p>
        </p:txBody>
      </p:sp>
      <p:sp>
        <p:nvSpPr>
          <p:cNvPr id="3" name="Content Placeholder 2"/>
          <p:cNvSpPr>
            <a:spLocks noGrp="1"/>
          </p:cNvSpPr>
          <p:nvPr>
            <p:ph idx="1"/>
          </p:nvPr>
        </p:nvSpPr>
        <p:spPr/>
        <p:txBody>
          <a:bodyPr>
            <a:normAutofit lnSpcReduction="10000"/>
          </a:bodyPr>
          <a:lstStyle/>
          <a:p>
            <a:pPr lvl="1"/>
            <a:r>
              <a:rPr lang="en-US" sz="2200" dirty="0" smtClean="0"/>
              <a:t>they have been used effectively in all parts of the world for over 200 years, </a:t>
            </a:r>
          </a:p>
          <a:p>
            <a:pPr lvl="1"/>
            <a:r>
              <a:rPr lang="en-US" sz="2200" dirty="0" smtClean="0"/>
              <a:t>they appear to </a:t>
            </a:r>
            <a:r>
              <a:rPr lang="en-US" sz="2200" dirty="0" smtClean="0">
                <a:solidFill>
                  <a:srgbClr val="FF0000"/>
                </a:solidFill>
              </a:rPr>
              <a:t>speed up the natural healing process </a:t>
            </a:r>
            <a:r>
              <a:rPr lang="en-US" sz="2200" dirty="0" smtClean="0"/>
              <a:t>and get you back quickly, </a:t>
            </a:r>
          </a:p>
          <a:p>
            <a:pPr lvl="1"/>
            <a:r>
              <a:rPr lang="en-US" sz="2200" dirty="0" smtClean="0"/>
              <a:t>an increasing amount of high-quality scientific research demonstrates that homeopathic medicines </a:t>
            </a:r>
            <a:r>
              <a:rPr lang="en-US" sz="2200" dirty="0" smtClean="0">
                <a:solidFill>
                  <a:srgbClr val="FF0000"/>
                </a:solidFill>
              </a:rPr>
              <a:t>really do work.</a:t>
            </a:r>
          </a:p>
          <a:p>
            <a:r>
              <a:rPr lang="en-US" sz="2200" dirty="0" smtClean="0"/>
              <a:t>A </a:t>
            </a:r>
            <a:r>
              <a:rPr lang="en-US" sz="2200" dirty="0"/>
              <a:t>few homeopathic medicine like: Aconite, </a:t>
            </a:r>
            <a:r>
              <a:rPr lang="en-US" sz="2200" dirty="0" err="1"/>
              <a:t>Apis</a:t>
            </a:r>
            <a:r>
              <a:rPr lang="en-US" sz="2200" dirty="0"/>
              <a:t>, Arnica, Belladonna, </a:t>
            </a:r>
            <a:r>
              <a:rPr lang="en-US" sz="2200" dirty="0" err="1"/>
              <a:t>Bellis</a:t>
            </a:r>
            <a:r>
              <a:rPr lang="en-US" sz="2200" dirty="0"/>
              <a:t> </a:t>
            </a:r>
            <a:r>
              <a:rPr lang="en-US" sz="2200" dirty="0" err="1"/>
              <a:t>Perennis</a:t>
            </a:r>
            <a:r>
              <a:rPr lang="en-US" sz="2200" dirty="0"/>
              <a:t>, Calendula, </a:t>
            </a:r>
            <a:r>
              <a:rPr lang="en-US" sz="2200" dirty="0" err="1"/>
              <a:t>Hamamelis</a:t>
            </a:r>
            <a:r>
              <a:rPr lang="en-US" sz="2200" dirty="0"/>
              <a:t>, </a:t>
            </a:r>
            <a:r>
              <a:rPr lang="en-US" sz="2200" dirty="0" err="1"/>
              <a:t>Hypericum</a:t>
            </a:r>
            <a:r>
              <a:rPr lang="en-US" sz="2200" dirty="0"/>
              <a:t>, </a:t>
            </a:r>
            <a:r>
              <a:rPr lang="en-US" sz="2200" dirty="0" err="1"/>
              <a:t>Ledum</a:t>
            </a:r>
            <a:r>
              <a:rPr lang="en-US" sz="2200" dirty="0"/>
              <a:t>, </a:t>
            </a:r>
            <a:r>
              <a:rPr lang="en-US" sz="2200" dirty="0" err="1"/>
              <a:t>Rhus</a:t>
            </a:r>
            <a:r>
              <a:rPr lang="en-US" sz="2200" dirty="0"/>
              <a:t> </a:t>
            </a:r>
            <a:r>
              <a:rPr lang="en-US" sz="2200" dirty="0" err="1"/>
              <a:t>Tox</a:t>
            </a:r>
            <a:r>
              <a:rPr lang="en-US" sz="2200" dirty="0"/>
              <a:t>, </a:t>
            </a:r>
            <a:r>
              <a:rPr lang="en-US" sz="2200" dirty="0" err="1"/>
              <a:t>Ruta</a:t>
            </a:r>
            <a:r>
              <a:rPr lang="en-US" sz="2200" dirty="0" smtClean="0"/>
              <a:t>, </a:t>
            </a:r>
            <a:r>
              <a:rPr lang="en-US" sz="2200" dirty="0"/>
              <a:t>and </a:t>
            </a:r>
            <a:r>
              <a:rPr lang="en-US" sz="2200" dirty="0" err="1"/>
              <a:t>Symphytum</a:t>
            </a:r>
            <a:r>
              <a:rPr lang="en-US" sz="2200" dirty="0"/>
              <a:t> are very much useful in most of the common sports injuries and these medicine should be made available to a team as “SPORTS HOMEOPATHY KIT” with the phone number of an expert homeopathy doctor, so every sports person can get the remedy in time and further complication may reduce</a:t>
            </a:r>
            <a:r>
              <a:rPr lang="en-US" sz="2200" dirty="0" smtClean="0"/>
              <a: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Conclusion (cont)</a:t>
            </a:r>
            <a:endParaRPr lang="en-US" dirty="0"/>
          </a:p>
        </p:txBody>
      </p:sp>
      <p:sp>
        <p:nvSpPr>
          <p:cNvPr id="3" name="Content Placeholder 2"/>
          <p:cNvSpPr>
            <a:spLocks noGrp="1"/>
          </p:cNvSpPr>
          <p:nvPr>
            <p:ph idx="1"/>
          </p:nvPr>
        </p:nvSpPr>
        <p:spPr/>
        <p:txBody>
          <a:bodyPr>
            <a:normAutofit/>
          </a:bodyPr>
          <a:lstStyle/>
          <a:p>
            <a:r>
              <a:rPr lang="en-US" dirty="0" smtClean="0"/>
              <a:t> </a:t>
            </a:r>
            <a:r>
              <a:rPr lang="en-US" sz="2200" dirty="0" smtClean="0"/>
              <a:t>Also coaches, trainer and physical education teachers may also be given some </a:t>
            </a:r>
            <a:r>
              <a:rPr lang="en-US" sz="2200" dirty="0" smtClean="0">
                <a:solidFill>
                  <a:srgbClr val="FF0000"/>
                </a:solidFill>
              </a:rPr>
              <a:t>orientation regarding homeopathy remedies so in emergency they may be helpful to their sportsmen and women. </a:t>
            </a:r>
            <a:r>
              <a:rPr lang="en-US" sz="2200" dirty="0" smtClean="0"/>
              <a:t>Homeopathy is also helpful in surgical problems and post operative cases, and it may also </a:t>
            </a:r>
            <a:r>
              <a:rPr lang="en-US" sz="2200" dirty="0" smtClean="0">
                <a:solidFill>
                  <a:srgbClr val="FF0000"/>
                </a:solidFill>
              </a:rPr>
              <a:t>minimize the chance of surgery if taken under an expert. </a:t>
            </a:r>
          </a:p>
          <a:p>
            <a:r>
              <a:rPr lang="en-US" sz="2200" dirty="0" smtClean="0"/>
              <a:t>Problems related with tendon injuries, Ganglion, and </a:t>
            </a:r>
            <a:r>
              <a:rPr lang="en-US" sz="2200" dirty="0" err="1" smtClean="0"/>
              <a:t>Osteitis</a:t>
            </a:r>
            <a:r>
              <a:rPr lang="en-US" sz="2200" dirty="0" smtClean="0"/>
              <a:t> (commonly known as bone enlargement), can be treated successfully and </a:t>
            </a:r>
            <a:r>
              <a:rPr lang="en-US" sz="2200" dirty="0" smtClean="0">
                <a:solidFill>
                  <a:srgbClr val="FF0000"/>
                </a:solidFill>
              </a:rPr>
              <a:t>surgery may be avoided</a:t>
            </a:r>
            <a:r>
              <a:rPr lang="en-US" sz="2200" dirty="0" smtClean="0"/>
              <a:t>. After casting the plaster for fracture cases, a well known homeopathy medicine </a:t>
            </a:r>
            <a:r>
              <a:rPr lang="en-US" sz="2200" dirty="0" err="1" smtClean="0"/>
              <a:t>symphytum</a:t>
            </a:r>
            <a:r>
              <a:rPr lang="en-US" sz="2200" dirty="0" smtClean="0"/>
              <a:t> is used for faster healing of the broken bone. And a single dose of </a:t>
            </a:r>
            <a:r>
              <a:rPr lang="en-US" sz="2200" dirty="0" err="1" smtClean="0"/>
              <a:t>Rhus</a:t>
            </a:r>
            <a:r>
              <a:rPr lang="en-US" sz="2200" dirty="0" smtClean="0"/>
              <a:t> </a:t>
            </a:r>
            <a:r>
              <a:rPr lang="en-US" sz="2200" dirty="0" err="1" smtClean="0"/>
              <a:t>Tox</a:t>
            </a:r>
            <a:r>
              <a:rPr lang="en-US" sz="2200" dirty="0" smtClean="0"/>
              <a:t> 50 M can treat the case of Ganglion without surgery. </a:t>
            </a:r>
            <a:endParaRPr lang="en-US" sz="2200" b="1" dirty="0" smtClean="0"/>
          </a:p>
          <a:p>
            <a:endParaRPr lang="en-US" sz="2200" dirty="0" smtClean="0"/>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Long Term Side Effects</a:t>
            </a:r>
            <a:endParaRPr lang="en-US" dirty="0">
              <a:solidFill>
                <a:srgbClr val="FF0000"/>
              </a:solidFill>
            </a:endParaRPr>
          </a:p>
        </p:txBody>
      </p:sp>
      <p:sp>
        <p:nvSpPr>
          <p:cNvPr id="3" name="Content Placeholder 2"/>
          <p:cNvSpPr>
            <a:spLocks noGrp="1"/>
          </p:cNvSpPr>
          <p:nvPr>
            <p:ph idx="1"/>
          </p:nvPr>
        </p:nvSpPr>
        <p:spPr>
          <a:xfrm>
            <a:off x="457200" y="1600200"/>
            <a:ext cx="8229600" cy="4953000"/>
          </a:xfrm>
        </p:spPr>
        <p:txBody>
          <a:bodyPr>
            <a:noAutofit/>
          </a:bodyPr>
          <a:lstStyle/>
          <a:p>
            <a:pPr>
              <a:buNone/>
            </a:pPr>
            <a:r>
              <a:rPr lang="en-US" sz="2200" dirty="0"/>
              <a:t>On the contrary these medicines appear harmless, since </a:t>
            </a:r>
            <a:r>
              <a:rPr lang="en-US" sz="2200" dirty="0" smtClean="0"/>
              <a:t>they </a:t>
            </a:r>
          </a:p>
          <a:p>
            <a:pPr>
              <a:buNone/>
            </a:pPr>
            <a:r>
              <a:rPr lang="en-US" sz="2200" dirty="0" smtClean="0"/>
              <a:t>help fight </a:t>
            </a:r>
            <a:r>
              <a:rPr lang="en-US" sz="2200" dirty="0"/>
              <a:t>inflammation and numb the pain, but they:</a:t>
            </a:r>
          </a:p>
          <a:p>
            <a:pPr lvl="0"/>
            <a:r>
              <a:rPr lang="en-US" sz="2200" dirty="0"/>
              <a:t>Are the leading cause of </a:t>
            </a:r>
            <a:r>
              <a:rPr lang="en-US" sz="2200" dirty="0">
                <a:solidFill>
                  <a:srgbClr val="FF0000"/>
                </a:solidFill>
              </a:rPr>
              <a:t>Kidney Failure </a:t>
            </a:r>
            <a:r>
              <a:rPr lang="en-US" sz="2200" dirty="0"/>
              <a:t>in the U.S. today. </a:t>
            </a:r>
          </a:p>
          <a:p>
            <a:pPr lvl="0"/>
            <a:r>
              <a:rPr lang="en-US" sz="2200" dirty="0"/>
              <a:t>Cause </a:t>
            </a:r>
            <a:r>
              <a:rPr lang="en-US" sz="2200" dirty="0">
                <a:solidFill>
                  <a:srgbClr val="FF0000"/>
                </a:solidFill>
              </a:rPr>
              <a:t>GI bleeding </a:t>
            </a:r>
            <a:r>
              <a:rPr lang="en-US" sz="2200" dirty="0"/>
              <a:t>in ALL users. </a:t>
            </a:r>
          </a:p>
          <a:p>
            <a:pPr lvl="0"/>
            <a:r>
              <a:rPr lang="en-US" sz="2200" dirty="0"/>
              <a:t>Cause </a:t>
            </a:r>
            <a:r>
              <a:rPr lang="en-US" sz="2200" dirty="0">
                <a:solidFill>
                  <a:srgbClr val="FF0000"/>
                </a:solidFill>
              </a:rPr>
              <a:t>gastritis, and Peptic Ulcer </a:t>
            </a:r>
            <a:r>
              <a:rPr lang="en-US" sz="2200" dirty="0" smtClean="0"/>
              <a:t>Disease </a:t>
            </a:r>
            <a:r>
              <a:rPr lang="en-US" sz="2200" dirty="0"/>
              <a:t>in many long term users. </a:t>
            </a:r>
          </a:p>
          <a:p>
            <a:pPr lvl="0"/>
            <a:r>
              <a:rPr lang="en-US" sz="2200" dirty="0"/>
              <a:t>Suppress the </a:t>
            </a:r>
            <a:r>
              <a:rPr lang="en-US" sz="2200" dirty="0">
                <a:solidFill>
                  <a:srgbClr val="FF0000"/>
                </a:solidFill>
              </a:rPr>
              <a:t>immune system</a:t>
            </a:r>
            <a:r>
              <a:rPr lang="en-US" sz="2200" dirty="0"/>
              <a:t>. </a:t>
            </a:r>
          </a:p>
          <a:p>
            <a:pPr lvl="0"/>
            <a:r>
              <a:rPr lang="en-US" sz="2200" dirty="0"/>
              <a:t>Slow down the healing process. </a:t>
            </a:r>
          </a:p>
          <a:p>
            <a:pPr lvl="0"/>
            <a:r>
              <a:rPr lang="en-US" sz="2200" dirty="0" smtClean="0">
                <a:solidFill>
                  <a:srgbClr val="FF0000"/>
                </a:solidFill>
              </a:rPr>
              <a:t>Dull </a:t>
            </a:r>
            <a:r>
              <a:rPr lang="en-US" sz="2200" dirty="0">
                <a:solidFill>
                  <a:srgbClr val="FF0000"/>
                </a:solidFill>
              </a:rPr>
              <a:t>the perception </a:t>
            </a:r>
            <a:r>
              <a:rPr lang="en-US" sz="2200" dirty="0"/>
              <a:t>of important pain signals. </a:t>
            </a:r>
          </a:p>
          <a:p>
            <a:pPr lvl="0"/>
            <a:r>
              <a:rPr lang="en-US" sz="2200" dirty="0"/>
              <a:t>Increase the </a:t>
            </a:r>
            <a:r>
              <a:rPr lang="en-US" sz="2200" dirty="0">
                <a:solidFill>
                  <a:srgbClr val="FF0000"/>
                </a:solidFill>
              </a:rPr>
              <a:t>risk of new injuries</a:t>
            </a:r>
            <a:r>
              <a:rPr lang="en-US" sz="2200" dirty="0"/>
              <a:t>. </a:t>
            </a:r>
          </a:p>
          <a:p>
            <a:pPr lvl="0"/>
            <a:r>
              <a:rPr lang="en-US" sz="2200" dirty="0"/>
              <a:t>Increase the risk of </a:t>
            </a:r>
            <a:r>
              <a:rPr lang="en-US" sz="2200" dirty="0">
                <a:solidFill>
                  <a:srgbClr val="FF0000"/>
                </a:solidFill>
              </a:rPr>
              <a:t>worsening existing injuries. </a:t>
            </a:r>
          </a:p>
          <a:p>
            <a:pPr>
              <a:buNone/>
            </a:pPr>
            <a:r>
              <a:rPr lang="en-US" sz="2200" dirty="0"/>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Conclusion (cont)</a:t>
            </a:r>
            <a:endParaRPr lang="en-US" dirty="0"/>
          </a:p>
        </p:txBody>
      </p:sp>
      <p:sp>
        <p:nvSpPr>
          <p:cNvPr id="3" name="Content Placeholder 2"/>
          <p:cNvSpPr>
            <a:spLocks noGrp="1"/>
          </p:cNvSpPr>
          <p:nvPr>
            <p:ph idx="1"/>
          </p:nvPr>
        </p:nvSpPr>
        <p:spPr/>
        <p:txBody>
          <a:bodyPr>
            <a:normAutofit/>
          </a:bodyPr>
          <a:lstStyle/>
          <a:p>
            <a:r>
              <a:rPr lang="en-US" sz="2200" dirty="0"/>
              <a:t>In the light of above literature I strongly recommend that Sports </a:t>
            </a:r>
            <a:r>
              <a:rPr lang="en-US" sz="2200" dirty="0">
                <a:solidFill>
                  <a:srgbClr val="FF0000"/>
                </a:solidFill>
              </a:rPr>
              <a:t>Homeopathy should be an area of study for physical education </a:t>
            </a:r>
            <a:r>
              <a:rPr lang="en-US" sz="2200" dirty="0"/>
              <a:t>and sports professionals for first aid to the mass of the society who involve in sports and for providing the general approach for the treatment of sports injuries. </a:t>
            </a:r>
            <a:endParaRPr lang="en-US" sz="2200" dirty="0" smtClean="0"/>
          </a:p>
          <a:p>
            <a:r>
              <a:rPr lang="en-US" sz="2200" dirty="0" smtClean="0">
                <a:solidFill>
                  <a:srgbClr val="FF0000"/>
                </a:solidFill>
              </a:rPr>
              <a:t>Professional </a:t>
            </a:r>
            <a:r>
              <a:rPr lang="en-US" sz="2200" dirty="0">
                <a:solidFill>
                  <a:srgbClr val="FF0000"/>
                </a:solidFill>
              </a:rPr>
              <a:t>homeopaths are also motivated to specialize in sports related injuries to treat the professional sports persons </a:t>
            </a:r>
            <a:r>
              <a:rPr lang="en-US" sz="2200" dirty="0"/>
              <a:t>for early and permanent treatment of sports injuries through a </a:t>
            </a:r>
            <a:r>
              <a:rPr lang="en-US" sz="2200" b="1" dirty="0" smtClean="0"/>
              <a:t>NATURAL NON SURGICAL WAY.</a:t>
            </a:r>
            <a:endParaRPr lang="en-US" sz="2200" b="1" dirty="0"/>
          </a:p>
          <a:p>
            <a:endParaRPr lang="en-US" dirty="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9545998">
            <a:off x="506291" y="520994"/>
            <a:ext cx="2578443" cy="2432313"/>
          </a:xfrm>
          <a:prstGeom prst="rect">
            <a:avLst/>
          </a:prstGeom>
          <a:noFill/>
        </p:spPr>
        <p:txBody>
          <a:bodyPr wrap="square" lIns="91440" tIns="45720" rIns="91440" bIns="45720">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endParaRPr lang="en-US" sz="9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4" name="Picture 2"/>
          <p:cNvPicPr>
            <a:picLocks noChangeAspect="1" noChangeArrowheads="1"/>
          </p:cNvPicPr>
          <p:nvPr/>
        </p:nvPicPr>
        <p:blipFill>
          <a:blip r:embed="rId2" cstate="print"/>
          <a:srcRect/>
          <a:stretch>
            <a:fillRect/>
          </a:stretch>
        </p:blipFill>
        <p:spPr bwMode="auto">
          <a:xfrm>
            <a:off x="457200" y="304800"/>
            <a:ext cx="6019800" cy="4343400"/>
          </a:xfrm>
          <a:prstGeom prst="rect">
            <a:avLst/>
          </a:prstGeom>
          <a:noFill/>
          <a:ln w="9525">
            <a:noFill/>
            <a:miter lim="800000"/>
            <a:headEnd/>
            <a:tailEnd/>
          </a:ln>
          <a:effectLst/>
        </p:spPr>
      </p:pic>
      <p:sp>
        <p:nvSpPr>
          <p:cNvPr id="5" name="TextBox 4"/>
          <p:cNvSpPr txBox="1"/>
          <p:nvPr/>
        </p:nvSpPr>
        <p:spPr>
          <a:xfrm>
            <a:off x="838200" y="4038600"/>
            <a:ext cx="5486400" cy="523220"/>
          </a:xfrm>
          <a:prstGeom prst="rect">
            <a:avLst/>
          </a:prstGeom>
          <a:noFill/>
        </p:spPr>
        <p:txBody>
          <a:bodyPr wrap="square" rtlCol="0">
            <a:spAutoFit/>
          </a:bodyPr>
          <a:lstStyle/>
          <a:p>
            <a:r>
              <a:rPr lang="en-US" sz="2800" dirty="0" smtClean="0">
                <a:solidFill>
                  <a:srgbClr val="1127FB"/>
                </a:solidFill>
              </a:rPr>
              <a:t>     Email: ajay.phyedu@gmail.com</a:t>
            </a:r>
            <a:endParaRPr lang="en-US" sz="2800" dirty="0">
              <a:solidFill>
                <a:srgbClr val="1127FB"/>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Long Term Side Effects(cont)</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t>Not only are the toxic effects of drugs increased during exercise, but the </a:t>
            </a:r>
            <a:r>
              <a:rPr lang="en-US" dirty="0">
                <a:solidFill>
                  <a:srgbClr val="FF0000"/>
                </a:solidFill>
              </a:rPr>
              <a:t>analgesic and immune suppressing effects </a:t>
            </a:r>
            <a:r>
              <a:rPr lang="en-US" dirty="0"/>
              <a:t>are also magnified.  </a:t>
            </a:r>
            <a:endParaRPr lang="en-US" dirty="0" smtClean="0"/>
          </a:p>
          <a:p>
            <a:pPr algn="just"/>
            <a:r>
              <a:rPr lang="en-US" dirty="0" smtClean="0"/>
              <a:t>As </a:t>
            </a:r>
            <a:r>
              <a:rPr lang="en-US" dirty="0"/>
              <a:t>a result, small injuries and </a:t>
            </a:r>
            <a:r>
              <a:rPr lang="en-US" dirty="0">
                <a:solidFill>
                  <a:srgbClr val="FF0000"/>
                </a:solidFill>
              </a:rPr>
              <a:t>microscopic tissue traumas </a:t>
            </a:r>
            <a:r>
              <a:rPr lang="en-US" dirty="0"/>
              <a:t>are more likely to go </a:t>
            </a:r>
            <a:r>
              <a:rPr lang="en-US" dirty="0">
                <a:solidFill>
                  <a:srgbClr val="FF0000"/>
                </a:solidFill>
              </a:rPr>
              <a:t>unnoticed. </a:t>
            </a:r>
            <a:endParaRPr lang="en-US" dirty="0" smtClean="0">
              <a:solidFill>
                <a:srgbClr val="FF0000"/>
              </a:solidFill>
            </a:endParaRPr>
          </a:p>
          <a:p>
            <a:pPr algn="just"/>
            <a:r>
              <a:rPr lang="en-US" dirty="0" smtClean="0">
                <a:solidFill>
                  <a:srgbClr val="FF0000"/>
                </a:solidFill>
              </a:rPr>
              <a:t>Pain </a:t>
            </a:r>
            <a:r>
              <a:rPr lang="en-US" dirty="0">
                <a:solidFill>
                  <a:srgbClr val="FF0000"/>
                </a:solidFill>
              </a:rPr>
              <a:t>is </a:t>
            </a:r>
            <a:r>
              <a:rPr lang="en-US" dirty="0"/>
              <a:t>not only an </a:t>
            </a:r>
            <a:r>
              <a:rPr lang="en-US" dirty="0">
                <a:solidFill>
                  <a:srgbClr val="FF0000"/>
                </a:solidFill>
              </a:rPr>
              <a:t>important message </a:t>
            </a:r>
            <a:r>
              <a:rPr lang="en-US" dirty="0"/>
              <a:t>from the body indicating physiologic limits to activity, but it is also a key component in the </a:t>
            </a:r>
            <a:r>
              <a:rPr lang="en-US" dirty="0">
                <a:solidFill>
                  <a:srgbClr val="FF0000"/>
                </a:solidFill>
              </a:rPr>
              <a:t>healing mechanism</a:t>
            </a:r>
            <a:r>
              <a:rPr lang="en-US" dirty="0"/>
              <a:t>. </a:t>
            </a:r>
            <a:endParaRPr lang="en-US" dirty="0" smtClean="0"/>
          </a:p>
          <a:p>
            <a:pPr algn="just"/>
            <a:r>
              <a:rPr lang="en-US" dirty="0" smtClean="0"/>
              <a:t>These </a:t>
            </a:r>
            <a:r>
              <a:rPr lang="en-US" dirty="0"/>
              <a:t>medicines directly </a:t>
            </a:r>
            <a:r>
              <a:rPr lang="en-US" dirty="0">
                <a:solidFill>
                  <a:srgbClr val="FF0000"/>
                </a:solidFill>
              </a:rPr>
              <a:t>interfere with the inflammatory response </a:t>
            </a:r>
            <a:r>
              <a:rPr lang="en-US" dirty="0"/>
              <a:t>which is part of the body’s healing mechanism. </a:t>
            </a:r>
            <a:endParaRPr lang="en-US" dirty="0" smtClean="0"/>
          </a:p>
          <a:p>
            <a:pPr algn="just"/>
            <a:r>
              <a:rPr lang="en-US" dirty="0" smtClean="0">
                <a:solidFill>
                  <a:srgbClr val="FF0000"/>
                </a:solidFill>
              </a:rPr>
              <a:t>NSAID’s</a:t>
            </a:r>
            <a:r>
              <a:rPr lang="en-US" dirty="0" smtClean="0"/>
              <a:t> </a:t>
            </a:r>
            <a:r>
              <a:rPr lang="en-US" dirty="0"/>
              <a:t>should never be used </a:t>
            </a:r>
            <a:r>
              <a:rPr lang="en-US" dirty="0">
                <a:solidFill>
                  <a:srgbClr val="FF0000"/>
                </a:solidFill>
              </a:rPr>
              <a:t>routinely by athletes </a:t>
            </a:r>
            <a:r>
              <a:rPr lang="en-US" dirty="0"/>
              <a:t>either to prevent injury, enhance performance or to treat an existing injury.  </a:t>
            </a:r>
            <a:endParaRPr lang="en-US" dirty="0" smtClean="0"/>
          </a:p>
          <a:p>
            <a:pPr algn="just"/>
            <a:r>
              <a:rPr lang="en-US" dirty="0" smtClean="0"/>
              <a:t>A </a:t>
            </a:r>
            <a:r>
              <a:rPr lang="en-US" dirty="0"/>
              <a:t>far safer and more effective tool for management of sports injuries is homeopathy.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Sports Homeopathy</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algn="just"/>
            <a:r>
              <a:rPr lang="en-US" dirty="0">
                <a:solidFill>
                  <a:srgbClr val="FF0000"/>
                </a:solidFill>
              </a:rPr>
              <a:t>Homeopathy </a:t>
            </a:r>
            <a:r>
              <a:rPr lang="en-US" dirty="0"/>
              <a:t>can offer many solutions that expedite and </a:t>
            </a:r>
            <a:r>
              <a:rPr lang="en-US" dirty="0">
                <a:solidFill>
                  <a:srgbClr val="FF0000"/>
                </a:solidFill>
              </a:rPr>
              <a:t>simplify</a:t>
            </a:r>
            <a:r>
              <a:rPr lang="en-US" dirty="0"/>
              <a:t> that </a:t>
            </a:r>
            <a:r>
              <a:rPr lang="en-US" dirty="0">
                <a:solidFill>
                  <a:srgbClr val="FF0000"/>
                </a:solidFill>
              </a:rPr>
              <a:t>recovery process. </a:t>
            </a:r>
            <a:endParaRPr lang="en-US" dirty="0" smtClean="0">
              <a:solidFill>
                <a:srgbClr val="FF0000"/>
              </a:solidFill>
            </a:endParaRPr>
          </a:p>
          <a:p>
            <a:pPr algn="just"/>
            <a:r>
              <a:rPr lang="en-US" dirty="0" smtClean="0"/>
              <a:t>This </a:t>
            </a:r>
            <a:r>
              <a:rPr lang="en-US" dirty="0"/>
              <a:t>is because Homeopathic remedies have the ability to regain the vital force which in turn, </a:t>
            </a:r>
            <a:r>
              <a:rPr lang="en-US" dirty="0">
                <a:solidFill>
                  <a:srgbClr val="FF0000"/>
                </a:solidFill>
              </a:rPr>
              <a:t>enables the body to use its own healing power</a:t>
            </a:r>
            <a:r>
              <a:rPr lang="en-US" dirty="0"/>
              <a:t> to work from the inside out. </a:t>
            </a:r>
            <a:endParaRPr lang="en-US" dirty="0" smtClean="0"/>
          </a:p>
          <a:p>
            <a:pPr algn="just"/>
            <a:r>
              <a:rPr lang="en-US" dirty="0" smtClean="0"/>
              <a:t>Applying </a:t>
            </a:r>
            <a:r>
              <a:rPr lang="en-US" dirty="0"/>
              <a:t>Homeopathic remedies to support the recovery process in cases of sports injury (be it a simple one, or a complicated one that may require surgery) </a:t>
            </a:r>
            <a:r>
              <a:rPr lang="en-US" dirty="0">
                <a:solidFill>
                  <a:srgbClr val="FF0000"/>
                </a:solidFill>
              </a:rPr>
              <a:t>may shorten the recovery and rehabilitation process, and make them less painful. </a:t>
            </a:r>
            <a:endParaRPr lang="en-US" dirty="0" smtClean="0">
              <a:solidFill>
                <a:srgbClr val="FF0000"/>
              </a:solidFill>
            </a:endParaRPr>
          </a:p>
          <a:p>
            <a:pPr algn="just"/>
            <a:r>
              <a:rPr lang="en-US" dirty="0" smtClean="0"/>
              <a:t>This </a:t>
            </a:r>
            <a:r>
              <a:rPr lang="en-US" dirty="0">
                <a:solidFill>
                  <a:srgbClr val="FF0000"/>
                </a:solidFill>
              </a:rPr>
              <a:t>saves suffering, time and money</a:t>
            </a:r>
            <a:r>
              <a:rPr lang="en-US" dirty="0"/>
              <a:t>. </a:t>
            </a:r>
            <a:endParaRPr lang="en-US" dirty="0" smtClean="0"/>
          </a:p>
          <a:p>
            <a:pPr algn="just"/>
            <a:r>
              <a:rPr lang="en-US" dirty="0" smtClean="0"/>
              <a:t>Applying </a:t>
            </a:r>
            <a:r>
              <a:rPr lang="en-US" dirty="0"/>
              <a:t>homeopathic remedies </a:t>
            </a:r>
            <a:r>
              <a:rPr lang="en-US" dirty="0">
                <a:solidFill>
                  <a:srgbClr val="FF0000"/>
                </a:solidFill>
              </a:rPr>
              <a:t>immediately following an injury can reduce the pain and shocking effect of the injury</a:t>
            </a:r>
            <a:r>
              <a:rPr lang="en-US" dirty="0"/>
              <a:t>. </a:t>
            </a:r>
            <a:endParaRPr lang="en-US" dirty="0" smtClean="0"/>
          </a:p>
          <a:p>
            <a:pPr algn="just"/>
            <a:r>
              <a:rPr lang="en-US" dirty="0" smtClean="0"/>
              <a:t>Homeopathic </a:t>
            </a:r>
            <a:r>
              <a:rPr lang="en-US" dirty="0"/>
              <a:t>remedies can help </a:t>
            </a:r>
            <a:r>
              <a:rPr lang="en-US" dirty="0">
                <a:solidFill>
                  <a:srgbClr val="FF0000"/>
                </a:solidFill>
              </a:rPr>
              <a:t>reduce swelling, edema and hematomas.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Sports Homeopathy (cont)</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t>As a result the injured will need significantly </a:t>
            </a:r>
            <a:r>
              <a:rPr lang="en-US" dirty="0">
                <a:solidFill>
                  <a:srgbClr val="FF0000"/>
                </a:solidFill>
              </a:rPr>
              <a:t>less pain medication </a:t>
            </a:r>
            <a:r>
              <a:rPr lang="en-US" dirty="0"/>
              <a:t>or none at all. </a:t>
            </a:r>
            <a:endParaRPr lang="en-US" dirty="0" smtClean="0"/>
          </a:p>
          <a:p>
            <a:pPr algn="just"/>
            <a:r>
              <a:rPr lang="en-US" dirty="0" smtClean="0"/>
              <a:t>This</a:t>
            </a:r>
            <a:r>
              <a:rPr lang="en-US" dirty="0"/>
              <a:t>, of course, will reduce or </a:t>
            </a:r>
            <a:r>
              <a:rPr lang="en-US" dirty="0">
                <a:solidFill>
                  <a:srgbClr val="FF0000"/>
                </a:solidFill>
              </a:rPr>
              <a:t>eliminate the very well known side-effects</a:t>
            </a:r>
            <a:r>
              <a:rPr lang="en-US" dirty="0"/>
              <a:t>: Allergies, exhaustion, drowsiness and confusion. </a:t>
            </a:r>
            <a:endParaRPr lang="en-US" dirty="0" smtClean="0"/>
          </a:p>
          <a:p>
            <a:pPr algn="just"/>
            <a:r>
              <a:rPr lang="en-US" dirty="0" smtClean="0"/>
              <a:t>All </a:t>
            </a:r>
            <a:r>
              <a:rPr lang="en-US" dirty="0"/>
              <a:t>this is a result of the </a:t>
            </a:r>
            <a:r>
              <a:rPr lang="en-US" dirty="0">
                <a:solidFill>
                  <a:srgbClr val="FF0000"/>
                </a:solidFill>
              </a:rPr>
              <a:t>homeopathic remedies ability to encourage one’s body to be an active participant</a:t>
            </a:r>
            <a:r>
              <a:rPr lang="en-US" dirty="0"/>
              <a:t> in minimizing the damage and expediting the recovery from the very moment of injury. </a:t>
            </a:r>
            <a:endParaRPr lang="en-US" dirty="0" smtClean="0"/>
          </a:p>
          <a:p>
            <a:pPr algn="just"/>
            <a:r>
              <a:rPr lang="en-US" dirty="0" smtClean="0"/>
              <a:t>Homeopathy </a:t>
            </a:r>
            <a:r>
              <a:rPr lang="en-US" dirty="0"/>
              <a:t>is a safe and effective subspecialty of medicine that promotes healing without the risk of worsening </a:t>
            </a:r>
            <a:r>
              <a:rPr lang="en-US" dirty="0" smtClean="0"/>
              <a:t>injury.</a:t>
            </a:r>
            <a:r>
              <a:rPr lang="en-US" dirty="0"/>
              <a:t>  </a:t>
            </a:r>
            <a:endParaRPr lang="en-US" dirty="0" smtClean="0"/>
          </a:p>
          <a:p>
            <a:pPr algn="just"/>
            <a:r>
              <a:rPr lang="en-US" dirty="0" smtClean="0"/>
              <a:t>It </a:t>
            </a:r>
            <a:r>
              <a:rPr lang="en-US" dirty="0"/>
              <a:t>works with the body to </a:t>
            </a:r>
            <a:r>
              <a:rPr lang="en-US" dirty="0">
                <a:solidFill>
                  <a:srgbClr val="FF0000"/>
                </a:solidFill>
              </a:rPr>
              <a:t>promote health and recovery after injury</a:t>
            </a:r>
            <a:r>
              <a:rPr lang="en-US" dirty="0"/>
              <a:t>.  </a:t>
            </a:r>
            <a:endParaRPr lang="en-US" dirty="0" smtClean="0"/>
          </a:p>
          <a:p>
            <a:pPr algn="just"/>
            <a:r>
              <a:rPr lang="en-US" dirty="0" smtClean="0"/>
              <a:t>Homeopathy </a:t>
            </a:r>
            <a:r>
              <a:rPr lang="en-US" dirty="0"/>
              <a:t>has even been found to help </a:t>
            </a:r>
            <a:r>
              <a:rPr lang="en-US" dirty="0">
                <a:solidFill>
                  <a:srgbClr val="FF0000"/>
                </a:solidFill>
              </a:rPr>
              <a:t>prevent injury when used in marathon runners.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Homeopathy is based upon the:</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pPr lvl="0"/>
            <a:r>
              <a:rPr lang="en-US" sz="2200" dirty="0" smtClean="0"/>
              <a:t>Law </a:t>
            </a:r>
            <a:r>
              <a:rPr lang="en-US" sz="2200" dirty="0"/>
              <a:t>of </a:t>
            </a:r>
            <a:r>
              <a:rPr lang="en-US" sz="2200" dirty="0" smtClean="0"/>
              <a:t>Similar </a:t>
            </a:r>
            <a:endParaRPr lang="en-US" sz="2200" dirty="0"/>
          </a:p>
          <a:p>
            <a:pPr lvl="0"/>
            <a:r>
              <a:rPr lang="en-US" sz="2200" dirty="0"/>
              <a:t>Law of the Minimum Dose </a:t>
            </a:r>
          </a:p>
          <a:p>
            <a:pPr lvl="0"/>
            <a:r>
              <a:rPr lang="en-US" sz="2200" dirty="0"/>
              <a:t>Individualization of Treatment </a:t>
            </a:r>
          </a:p>
          <a:p>
            <a:pPr lvl="0"/>
            <a:r>
              <a:rPr lang="en-US" sz="2200" dirty="0"/>
              <a:t>Innate Power of the Body to Heal Itself </a:t>
            </a:r>
          </a:p>
          <a:p>
            <a:endParaRPr lang="en-US" b="1" dirty="0" smtClean="0"/>
          </a:p>
          <a:p>
            <a:pPr>
              <a:buNone/>
            </a:pPr>
            <a:r>
              <a:rPr lang="en-US" b="1" dirty="0" smtClean="0"/>
              <a:t>	The </a:t>
            </a:r>
            <a:r>
              <a:rPr lang="en-US" b="1" dirty="0"/>
              <a:t>physician’s highest and only aim should be </a:t>
            </a:r>
            <a:r>
              <a:rPr lang="en-US" b="1" dirty="0" smtClean="0"/>
              <a:t>“</a:t>
            </a:r>
            <a:r>
              <a:rPr lang="en-US" b="1" dirty="0" smtClean="0">
                <a:solidFill>
                  <a:srgbClr val="FF0000"/>
                </a:solidFill>
              </a:rPr>
              <a:t>to </a:t>
            </a:r>
            <a:r>
              <a:rPr lang="en-US" b="1" dirty="0">
                <a:solidFill>
                  <a:srgbClr val="FF0000"/>
                </a:solidFill>
              </a:rPr>
              <a:t>make the sick healthy</a:t>
            </a:r>
            <a:r>
              <a:rPr lang="en-US" b="1" dirty="0"/>
              <a:t>”</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The Law of Similar</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sz="2200" dirty="0" smtClean="0"/>
              <a:t>Using same medicines in small amounts, that in large doses, are capable of producing similar states of illness as the disease being treated is an example of the Law of Similar. </a:t>
            </a:r>
          </a:p>
          <a:p>
            <a:pPr algn="just"/>
            <a:endParaRPr lang="en-US" sz="2200" dirty="0" smtClean="0"/>
          </a:p>
          <a:p>
            <a:pPr algn="just"/>
            <a:r>
              <a:rPr lang="en-US" sz="2200" dirty="0" smtClean="0"/>
              <a:t>The Law of Similar takes advantage of a </a:t>
            </a:r>
            <a:r>
              <a:rPr lang="en-US" sz="2200" dirty="0" smtClean="0">
                <a:solidFill>
                  <a:srgbClr val="FF0000"/>
                </a:solidFill>
              </a:rPr>
              <a:t>direct relationship between the symptoms produced by a medicine and the symptoms that exist in an actual disease.  </a:t>
            </a:r>
          </a:p>
          <a:p>
            <a:pPr algn="just"/>
            <a:endParaRPr lang="en-US" sz="2200" dirty="0" smtClean="0"/>
          </a:p>
          <a:p>
            <a:pPr algn="just"/>
            <a:r>
              <a:rPr lang="en-US" sz="2200" dirty="0" smtClean="0"/>
              <a:t>When these two states match each other there is an excellent chance of fostering a cure.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TotalTime>
  <Words>2541</Words>
  <Application>Microsoft Office PowerPoint</Application>
  <PresentationFormat>On-screen Show (4:3)</PresentationFormat>
  <Paragraphs>217</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SPORTS HOMEOPATHY: ITS CONCEPT AND USE IN THE MANAGEMENT OF SPORT INJURIES </vt:lpstr>
      <vt:lpstr>Sports Injuries</vt:lpstr>
      <vt:lpstr>Unhealthy Trend</vt:lpstr>
      <vt:lpstr>Long Term Side Effects</vt:lpstr>
      <vt:lpstr>Long Term Side Effects(cont)</vt:lpstr>
      <vt:lpstr>Sports Homeopathy</vt:lpstr>
      <vt:lpstr>Sports Homeopathy (cont)</vt:lpstr>
      <vt:lpstr>Homeopathy is based upon the: </vt:lpstr>
      <vt:lpstr>The Law of Similar </vt:lpstr>
      <vt:lpstr> The Law of the Minimum Dose </vt:lpstr>
      <vt:lpstr>Individualization of Treatment </vt:lpstr>
      <vt:lpstr>Dose Homeopathy is a Placebo</vt:lpstr>
      <vt:lpstr> Homeopathy is no more a placebo, since: </vt:lpstr>
      <vt:lpstr>How to use Homeopathy </vt:lpstr>
      <vt:lpstr>How to use Homeopathy (cont)</vt:lpstr>
      <vt:lpstr> Specific Remedies to Consider in Sports Injuries: </vt:lpstr>
      <vt:lpstr>Arnica Montana </vt:lpstr>
      <vt:lpstr>Ruta Graveolens </vt:lpstr>
      <vt:lpstr>Symphytum</vt:lpstr>
      <vt:lpstr>Hypericum Perforatum </vt:lpstr>
      <vt:lpstr>Rhus Toxicodendron </vt:lpstr>
      <vt:lpstr> SOME SURGICAL CONDITION TREATED BY HOMEOPATHY </vt:lpstr>
      <vt:lpstr>How are ganglia treated? (Conventional Way)</vt:lpstr>
      <vt:lpstr> Homeopathic Approach to Treatment of Ganglion  </vt:lpstr>
      <vt:lpstr>Homeopathy Approach (cont)</vt:lpstr>
      <vt:lpstr>OSTEITIS </vt:lpstr>
      <vt:lpstr>Ostietis Treatment  (Conventional Way)</vt:lpstr>
      <vt:lpstr> Homepathic Approach to Treatment of Osteitis </vt:lpstr>
      <vt:lpstr> TENDINITIS   </vt:lpstr>
      <vt:lpstr>Treatment of Tendinitis (Conventional Way)</vt:lpstr>
      <vt:lpstr> Homeopathy Approach to Treatment of Tendinitis </vt:lpstr>
      <vt:lpstr>BOILS </vt:lpstr>
      <vt:lpstr>Treatment of Boils (Conventional Way)</vt:lpstr>
      <vt:lpstr>Treatment of Boils (cont)</vt:lpstr>
      <vt:lpstr> Homeopathic Approach to Treatment of Boils </vt:lpstr>
      <vt:lpstr>Conclusion</vt:lpstr>
      <vt:lpstr>Conclusion (cont)</vt:lpstr>
      <vt:lpstr>Conclusion (cont)</vt:lpstr>
      <vt:lpstr>Conclusion (cont)</vt:lpstr>
      <vt:lpstr>Conclusion (cont)</vt:lpstr>
      <vt:lpstr>Slide 41</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vaio</cp:lastModifiedBy>
  <cp:revision>35</cp:revision>
  <dcterms:created xsi:type="dcterms:W3CDTF">2012-01-06T16:05:41Z</dcterms:created>
  <dcterms:modified xsi:type="dcterms:W3CDTF">2013-08-21T04:41:32Z</dcterms:modified>
</cp:coreProperties>
</file>